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7" r:id="rId5"/>
    <p:sldId id="270" r:id="rId6"/>
    <p:sldId id="271" r:id="rId7"/>
    <p:sldId id="276" r:id="rId8"/>
    <p:sldId id="260" r:id="rId9"/>
    <p:sldId id="261" r:id="rId10"/>
    <p:sldId id="265" r:id="rId11"/>
    <p:sldId id="262" r:id="rId12"/>
    <p:sldId id="279" r:id="rId13"/>
    <p:sldId id="280" r:id="rId14"/>
  </p:sldIdLst>
  <p:sldSz cx="6858000" cy="9144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Anderson" initials="JBA" lastIdx="6" clrIdx="0"/>
  <p:cmAuthor id="1" name="CCHMC" initials="ng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9856" autoAdjust="0"/>
  </p:normalViewPr>
  <p:slideViewPr>
    <p:cSldViewPr>
      <p:cViewPr varScale="1">
        <p:scale>
          <a:sx n="75" d="100"/>
          <a:sy n="75" d="100"/>
        </p:scale>
        <p:origin x="-2652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291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0274-90D2-4250-BD90-E35111E92FB8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715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7"/>
            <a:ext cx="5661660" cy="40297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6EBF4-7025-4BA5-AB56-782BD43FD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7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0891FDE-5021-4A6B-82D3-00D0CD9C3F89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5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1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4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2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4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5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4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0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5121-2C76-4E18-BC31-145F2717A06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C6C34-9A67-4FF9-A76F-FFFCECD312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1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172726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effrey.anderson@cchmc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312" y="2590800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Feeding Program 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Infants with Single Ventricles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9662" y="6400800"/>
            <a:ext cx="4800600" cy="584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June 2011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944842"/>
            <a:ext cx="6105525" cy="65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1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6172200" cy="914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References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1793"/>
            <a:ext cx="6858000" cy="8592207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Willis L,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Thureen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P, Kaufman J, Wymore E, Skillman H,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da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Cruz E.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Enteral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feeding in prostaglandin-dependent neonates: is it a safe practice? 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J </a:t>
            </a:r>
            <a:r>
              <a:rPr lang="en-US" sz="880" i="1" dirty="0" err="1" smtClean="0">
                <a:solidFill>
                  <a:srgbClr val="000000"/>
                </a:solidFill>
                <a:cs typeface="Times New Roman" pitchFamily="18" charset="0"/>
              </a:rPr>
              <a:t>Pediatr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2008;153(6):867-9.</a:t>
            </a:r>
          </a:p>
          <a:p>
            <a:pPr>
              <a:buFont typeface="Arial" pitchFamily="34" charset="0"/>
              <a:buAutoNum type="arabicPeriod"/>
            </a:pP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Talosi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G,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Katona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M,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Turi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S. Side-effects of long-term prostaglandin E(1) treatment in neonates. </a:t>
            </a:r>
            <a:r>
              <a:rPr lang="en-US" sz="880" i="1" dirty="0" err="1" smtClean="0">
                <a:solidFill>
                  <a:srgbClr val="000000"/>
                </a:solidFill>
                <a:cs typeface="Times New Roman" pitchFamily="18" charset="0"/>
              </a:rPr>
              <a:t>Pediatr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 Int. 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2007;49(3):335-40.</a:t>
            </a:r>
          </a:p>
          <a:p>
            <a:pPr>
              <a:buFont typeface="Arial" pitchFamily="34" charset="0"/>
              <a:buAutoNum type="arabicPeriod"/>
            </a:pP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Kriss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VM, Desai NS. Relation of gastric distention to prostaglandin therapy in neonates. 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Radiology. 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1997;203:219-21.</a:t>
            </a:r>
          </a:p>
          <a:p>
            <a:pPr>
              <a:buFont typeface="Arial" pitchFamily="34" charset="0"/>
              <a:buAutoNum type="arabicPeriod"/>
            </a:pP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Lucron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H,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Chipaux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M,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Bosser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G, Le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Tacon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S,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Lethor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JP,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Feillet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F, Burger G,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Monin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P,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Marcon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F. Complications of prostaglandin E1 treatment of congenital heart disease in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paediatric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medical intensive care.  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Arch Mal Coeur </a:t>
            </a:r>
            <a:r>
              <a:rPr lang="en-US" sz="880" i="1" dirty="0" err="1" smtClean="0">
                <a:solidFill>
                  <a:srgbClr val="000000"/>
                </a:solidFill>
                <a:cs typeface="Times New Roman" pitchFamily="18" charset="0"/>
              </a:rPr>
              <a:t>Vaiss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2005;98:524-30. [article in French]</a:t>
            </a:r>
          </a:p>
          <a:p>
            <a:pPr>
              <a:buFont typeface="Arial" pitchFamily="34" charset="0"/>
              <a:buAutoNum type="arabicPeriod"/>
            </a:pP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Sullivan S,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Schanler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RJ, Kim JH, Patel AL,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Trawoger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R,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Kiechl-Kohlendorfer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U, Chan GM, Blanco CL, Abrams S, Cotton CM,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Laroia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N,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Ehrenkranz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RA,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Dudell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G,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Cristofalo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EA, Meier P, Lee ML,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Rechtman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DJ, Lucas A. An exclusively human milk-based diet is associated with a lower rate of necrotizing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enterocolitis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than a diet of human milk and bovine milk-based products. 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J </a:t>
            </a:r>
            <a:r>
              <a:rPr lang="en-US" sz="880" i="1" dirty="0" err="1" smtClean="0">
                <a:solidFill>
                  <a:srgbClr val="000000"/>
                </a:solidFill>
                <a:cs typeface="Times New Roman" pitchFamily="18" charset="0"/>
              </a:rPr>
              <a:t>Pediatr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2010;156:562-67.</a:t>
            </a:r>
            <a:endParaRPr lang="en-US" sz="88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US" sz="88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Position of the American Dietetic Association: promoting and supporting breastfeeding. </a:t>
            </a:r>
            <a:r>
              <a:rPr lang="en-US" sz="880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J Am Diet Assoc. </a:t>
            </a:r>
            <a:r>
              <a:rPr lang="en-US" sz="88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2009;109:1926-42.</a:t>
            </a:r>
          </a:p>
          <a:p>
            <a:pPr>
              <a:buFont typeface="Arial" pitchFamily="34" charset="0"/>
              <a:buAutoNum type="arabicPeriod"/>
            </a:pP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Natarajan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G, Reddy Anne S,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Aggarwal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S.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Enteral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feeding of neonates with congenital heart disease. 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Neonatology. 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2010;98(4):330-6.</a:t>
            </a:r>
          </a:p>
          <a:p>
            <a:pPr>
              <a:buFont typeface="Arial" pitchFamily="34" charset="0"/>
              <a:buAutoNum type="arabicPeriod"/>
            </a:pPr>
            <a:r>
              <a:rPr lang="en-US" sz="880" dirty="0" smtClean="0"/>
              <a:t>Schwarz SM, </a:t>
            </a:r>
            <a:r>
              <a:rPr lang="en-US" sz="880" dirty="0" err="1" smtClean="0"/>
              <a:t>Gewitz</a:t>
            </a:r>
            <a:r>
              <a:rPr lang="en-US" sz="880" dirty="0" smtClean="0"/>
              <a:t> MH, See CC, </a:t>
            </a:r>
            <a:r>
              <a:rPr lang="en-US" sz="880" dirty="0" err="1" smtClean="0"/>
              <a:t>Berezin</a:t>
            </a:r>
            <a:r>
              <a:rPr lang="en-US" sz="880" dirty="0" smtClean="0"/>
              <a:t> S, Glassman MS, </a:t>
            </a:r>
            <a:r>
              <a:rPr lang="en-US" sz="880" dirty="0" err="1" smtClean="0"/>
              <a:t>Medow</a:t>
            </a:r>
            <a:r>
              <a:rPr lang="en-US" sz="880" dirty="0" smtClean="0"/>
              <a:t> CM, et al. </a:t>
            </a:r>
            <a:r>
              <a:rPr lang="en-US" sz="880" dirty="0" err="1" smtClean="0"/>
              <a:t>Enteral</a:t>
            </a:r>
            <a:r>
              <a:rPr lang="en-US" sz="880" dirty="0" smtClean="0"/>
              <a:t> nutrition in infants with congenital heart disease and growth failure. Pediatrics 1990 Sep;86(3):368-73. </a:t>
            </a:r>
            <a:endParaRPr lang="en-US" sz="88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Premji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SS,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Chessell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L. Continuous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nasogastric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milk feeding versus intermittent bolus milk feeding for premature infants less than 1500 grams. 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Cochrane Database of Systematic Reviews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2002, Issue 4. Art. No.: CD001819. DOI: 10.1002/14651858.CD001819.</a:t>
            </a:r>
          </a:p>
          <a:p>
            <a:pPr>
              <a:buFont typeface="Arial" pitchFamily="34" charset="0"/>
              <a:buAutoNum type="arabicPeriod"/>
            </a:pP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Premji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SS,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Chessell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L,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Paes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B,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Pinelli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J, Jacobson K. A matched cohort study of feeding practice guidelines for infants weighing less than 1,500 g. 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Adv Neonatal Care. 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2002;2:27-36.</a:t>
            </a:r>
          </a:p>
          <a:p>
            <a:pPr>
              <a:buFont typeface="Arial" pitchFamily="34" charset="0"/>
              <a:buAutoNum type="arabicPeriod"/>
            </a:pP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Johnson BA,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Mussatto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K,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Uhing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MR, Zimmerman H,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Tweddell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J,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Ghanayem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N. Variability in the preoperative management of infants with </a:t>
            </a:r>
            <a:r>
              <a:rPr lang="en-US" sz="880" dirty="0" err="1" smtClean="0">
                <a:solidFill>
                  <a:srgbClr val="000000"/>
                </a:solidFill>
                <a:cs typeface="Times New Roman" pitchFamily="18" charset="0"/>
              </a:rPr>
              <a:t>hypoplastic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 left heart syndrome. </a:t>
            </a:r>
            <a:r>
              <a:rPr lang="en-US" sz="880" i="1" dirty="0" err="1" smtClean="0">
                <a:solidFill>
                  <a:srgbClr val="000000"/>
                </a:solidFill>
                <a:cs typeface="Times New Roman" pitchFamily="18" charset="0"/>
              </a:rPr>
              <a:t>Pediatr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880" i="1" dirty="0" err="1" smtClean="0">
                <a:solidFill>
                  <a:srgbClr val="000000"/>
                </a:solidFill>
                <a:cs typeface="Times New Roman" pitchFamily="18" charset="0"/>
              </a:rPr>
              <a:t>Cardiol</a:t>
            </a:r>
            <a:r>
              <a:rPr lang="en-US" sz="880" i="1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r>
              <a:rPr lang="en-US" sz="880" dirty="0" smtClean="0">
                <a:solidFill>
                  <a:srgbClr val="000000"/>
                </a:solidFill>
                <a:cs typeface="Times New Roman" pitchFamily="18" charset="0"/>
              </a:rPr>
              <a:t>2008;29(3):515-20.</a:t>
            </a:r>
          </a:p>
          <a:p>
            <a:pPr>
              <a:buNone/>
            </a:pPr>
            <a:r>
              <a:rPr lang="en-US" sz="880" dirty="0"/>
              <a:t>12.	John R. </a:t>
            </a:r>
            <a:r>
              <a:rPr lang="en-US" sz="880" dirty="0" err="1"/>
              <a:t>Charpie</a:t>
            </a:r>
            <a:r>
              <a:rPr lang="en-US" sz="880" dirty="0"/>
              <a:t>, MD, PhD, Mary K. </a:t>
            </a:r>
            <a:r>
              <a:rPr lang="en-US" sz="880" dirty="0" err="1"/>
              <a:t>Dekeon</a:t>
            </a:r>
            <a:r>
              <a:rPr lang="en-US" sz="880" dirty="0"/>
              <a:t>, RRT, </a:t>
            </a:r>
            <a:r>
              <a:rPr lang="en-US" sz="880" dirty="0" err="1"/>
              <a:t>Caren</a:t>
            </a:r>
            <a:r>
              <a:rPr lang="en-US" sz="880" dirty="0"/>
              <a:t> S. Goldberg, MD, MPH, Ralph S. </a:t>
            </a:r>
            <a:r>
              <a:rPr lang="en-US" sz="880" dirty="0" err="1"/>
              <a:t>Mosca</a:t>
            </a:r>
            <a:r>
              <a:rPr lang="en-US" sz="880" dirty="0"/>
              <a:t>, MD, Edward L. </a:t>
            </a:r>
            <a:r>
              <a:rPr lang="en-US" sz="880" dirty="0" err="1"/>
              <a:t>Bove</a:t>
            </a:r>
            <a:r>
              <a:rPr lang="en-US" sz="880" dirty="0"/>
              <a:t>, MD, Thomas J. </a:t>
            </a:r>
            <a:r>
              <a:rPr lang="en-US" sz="880" dirty="0" err="1"/>
              <a:t>Kulik</a:t>
            </a:r>
            <a:r>
              <a:rPr lang="en-US" sz="880" dirty="0"/>
              <a:t>, MD. Serial blood lactate measurements predict early outcome after neonatal repair or palliation for complex congenital heart disease. Thoracic and Cardiovascular Surgery 2000; 120 (1): 73-80. </a:t>
            </a:r>
          </a:p>
          <a:p>
            <a:pPr>
              <a:buNone/>
            </a:pPr>
            <a:r>
              <a:rPr lang="en-US" sz="880" dirty="0"/>
              <a:t>13. 	Selma O. </a:t>
            </a:r>
            <a:r>
              <a:rPr lang="en-US" sz="880" dirty="0" err="1"/>
              <a:t>Algra</a:t>
            </a:r>
            <a:r>
              <a:rPr lang="en-US" sz="880" dirty="0"/>
              <a:t>, </a:t>
            </a:r>
            <a:r>
              <a:rPr lang="en-US" sz="880" dirty="0" err="1"/>
              <a:t>MD,a</a:t>
            </a:r>
            <a:r>
              <a:rPr lang="en-US" sz="880" dirty="0"/>
              <a:t> </a:t>
            </a:r>
            <a:r>
              <a:rPr lang="en-US" sz="880" dirty="0" err="1"/>
              <a:t>Floris</a:t>
            </a:r>
            <a:r>
              <a:rPr lang="en-US" sz="880" dirty="0"/>
              <a:t> </a:t>
            </a:r>
            <a:r>
              <a:rPr lang="en-US" sz="880" dirty="0" err="1"/>
              <a:t>Groenendaal</a:t>
            </a:r>
            <a:r>
              <a:rPr lang="en-US" sz="880" dirty="0"/>
              <a:t>, </a:t>
            </a:r>
            <a:r>
              <a:rPr lang="en-US" sz="880" dirty="0" err="1"/>
              <a:t>MD,b</a:t>
            </a:r>
            <a:r>
              <a:rPr lang="en-US" sz="880" dirty="0"/>
              <a:t> Ton Schouten, </a:t>
            </a:r>
            <a:r>
              <a:rPr lang="en-US" sz="880" dirty="0" err="1"/>
              <a:t>MD,c</a:t>
            </a:r>
            <a:r>
              <a:rPr lang="en-US" sz="880" dirty="0"/>
              <a:t> and Felix Haas, MD, Norwood procedure using modified Blalock–</a:t>
            </a:r>
            <a:r>
              <a:rPr lang="en-US" sz="880" dirty="0" err="1"/>
              <a:t>Taussig</a:t>
            </a:r>
            <a:r>
              <a:rPr lang="en-US" sz="880" dirty="0"/>
              <a:t> shunt: Beware of the circle of Willis. J </a:t>
            </a:r>
            <a:r>
              <a:rPr lang="en-US" sz="880" dirty="0" err="1"/>
              <a:t>Thorac</a:t>
            </a:r>
            <a:r>
              <a:rPr lang="en-US" sz="880" dirty="0"/>
              <a:t> </a:t>
            </a:r>
            <a:r>
              <a:rPr lang="en-US" sz="880" dirty="0" err="1"/>
              <a:t>Cardiovasc</a:t>
            </a:r>
            <a:r>
              <a:rPr lang="en-US" sz="880" dirty="0"/>
              <a:t> </a:t>
            </a:r>
            <a:r>
              <a:rPr lang="en-US" sz="880" dirty="0" err="1"/>
              <a:t>Surg</a:t>
            </a:r>
            <a:r>
              <a:rPr lang="en-US" sz="880" dirty="0"/>
              <a:t> 2011;141:837-9</a:t>
            </a:r>
          </a:p>
          <a:p>
            <a:pPr>
              <a:buAutoNum type="arabicPeriod" startAt="14"/>
            </a:pPr>
            <a:r>
              <a:rPr lang="en-US" sz="880" dirty="0"/>
              <a:t>Jon Kaufman, MD; Melvin C. </a:t>
            </a:r>
            <a:r>
              <a:rPr lang="en-US" sz="880" dirty="0" err="1"/>
              <a:t>Almodovar</a:t>
            </a:r>
            <a:r>
              <a:rPr lang="en-US" sz="880" dirty="0"/>
              <a:t>, MD; Jeannie </a:t>
            </a:r>
            <a:r>
              <a:rPr lang="en-US" sz="880" dirty="0" err="1"/>
              <a:t>Zuk</a:t>
            </a:r>
            <a:r>
              <a:rPr lang="en-US" sz="880" dirty="0"/>
              <a:t>, PhD, RN; Robert H. Friesen, MD Correlation of abdominal site near-infrared spectroscopy with gastric tonometry in infants following surgery for congenital heart disease. </a:t>
            </a:r>
            <a:r>
              <a:rPr lang="en-US" sz="880" dirty="0" err="1"/>
              <a:t>Pediatr</a:t>
            </a:r>
            <a:r>
              <a:rPr lang="en-US" sz="880" dirty="0"/>
              <a:t> </a:t>
            </a:r>
            <a:r>
              <a:rPr lang="en-US" sz="880" dirty="0" err="1"/>
              <a:t>Crit</a:t>
            </a:r>
            <a:r>
              <a:rPr lang="en-US" sz="880" dirty="0"/>
              <a:t> Care Med 2008 Vol. 9, No. 1</a:t>
            </a:r>
          </a:p>
          <a:p>
            <a:pPr>
              <a:buAutoNum type="arabicPeriod" startAt="14"/>
            </a:pPr>
            <a:r>
              <a:rPr lang="en-US" sz="880" dirty="0" err="1"/>
              <a:t>Cerebro</a:t>
            </a:r>
            <a:r>
              <a:rPr lang="en-US" sz="880" dirty="0"/>
              <a:t>-splanchnic oxygenation ratio (CSOR) using near infrared spectroscopy may be able to predict splanchnic </a:t>
            </a:r>
            <a:r>
              <a:rPr lang="en-US" sz="880" dirty="0" err="1"/>
              <a:t>ischaemia</a:t>
            </a:r>
            <a:r>
              <a:rPr lang="en-US" sz="880" dirty="0"/>
              <a:t> in neonates PM Fortune, M </a:t>
            </a:r>
            <a:r>
              <a:rPr lang="en-US" sz="880" dirty="0" err="1"/>
              <a:t>Wagstaff</a:t>
            </a:r>
            <a:r>
              <a:rPr lang="en-US" sz="880" dirty="0"/>
              <a:t>, and A </a:t>
            </a:r>
            <a:r>
              <a:rPr lang="en-US" sz="880" dirty="0" err="1"/>
              <a:t>Petros</a:t>
            </a:r>
            <a:r>
              <a:rPr lang="en-US" sz="880" dirty="0"/>
              <a:t> Intensive Care Med 2001 vol. 27 (8) pp. 1401-1407</a:t>
            </a:r>
          </a:p>
          <a:p>
            <a:pPr>
              <a:buAutoNum type="arabicPeriod" startAt="14"/>
            </a:pPr>
            <a:r>
              <a:rPr lang="en-US" sz="880" dirty="0"/>
              <a:t>Duggan C, Rizzo C, Cooper A, </a:t>
            </a:r>
            <a:r>
              <a:rPr lang="en-US" sz="880" dirty="0" err="1"/>
              <a:t>Klavon</a:t>
            </a:r>
            <a:r>
              <a:rPr lang="en-US" sz="880" dirty="0"/>
              <a:t> S, Fuchs V, </a:t>
            </a:r>
            <a:r>
              <a:rPr lang="en-US" sz="880" dirty="0" err="1"/>
              <a:t>Gura</a:t>
            </a:r>
            <a:r>
              <a:rPr lang="en-US" sz="880" dirty="0"/>
              <a:t> K, et al. Effectiveness of a clinical practice guideline for parenteral nutrition: a 5-year follow-up study in a pediatric teaching hospital. JPEN J </a:t>
            </a:r>
            <a:r>
              <a:rPr lang="en-US" sz="880" dirty="0" err="1"/>
              <a:t>Parenter</a:t>
            </a:r>
            <a:r>
              <a:rPr lang="en-US" sz="880" dirty="0"/>
              <a:t> Enteral </a:t>
            </a:r>
            <a:r>
              <a:rPr lang="en-US" sz="880" dirty="0" err="1"/>
              <a:t>Nutr</a:t>
            </a:r>
            <a:r>
              <a:rPr lang="en-US" sz="880" dirty="0"/>
              <a:t> 2002</a:t>
            </a:r>
          </a:p>
          <a:p>
            <a:pPr>
              <a:buNone/>
            </a:pPr>
            <a:r>
              <a:rPr lang="en-US" sz="880" dirty="0"/>
              <a:t>	Nov;26(6):377-81.Ref ID: 147</a:t>
            </a:r>
          </a:p>
          <a:p>
            <a:pPr>
              <a:buAutoNum type="arabicPeriod" startAt="17"/>
            </a:pPr>
            <a:r>
              <a:rPr lang="en-US" sz="880" dirty="0"/>
              <a:t>The A.S.P.E.N Pediatric Nutrition Support Core Curriculum. 2010</a:t>
            </a:r>
          </a:p>
          <a:p>
            <a:pPr>
              <a:buAutoNum type="arabicPeriod" startAt="17"/>
            </a:pPr>
            <a:r>
              <a:rPr lang="en-US" sz="880" dirty="0" err="1"/>
              <a:t>Braudis</a:t>
            </a:r>
            <a:r>
              <a:rPr lang="en-US" sz="880" dirty="0"/>
              <a:t> NJ, Curley MA, Beaupre K, Thomas KC, </a:t>
            </a:r>
            <a:r>
              <a:rPr lang="en-US" sz="880" dirty="0" err="1"/>
              <a:t>Hardiman</a:t>
            </a:r>
            <a:r>
              <a:rPr lang="en-US" sz="880" dirty="0"/>
              <a:t> G, </a:t>
            </a:r>
            <a:r>
              <a:rPr lang="en-US" sz="880" dirty="0" err="1"/>
              <a:t>Laussen</a:t>
            </a:r>
            <a:r>
              <a:rPr lang="en-US" sz="880" dirty="0"/>
              <a:t> P, et al. Enteral feeding algorithm for infants with </a:t>
            </a:r>
            <a:r>
              <a:rPr lang="en-US" sz="880" dirty="0" err="1"/>
              <a:t>hypoplastic</a:t>
            </a:r>
            <a:r>
              <a:rPr lang="en-US" sz="880" dirty="0"/>
              <a:t> left heart syndrome </a:t>
            </a:r>
            <a:r>
              <a:rPr lang="en-US" sz="880" dirty="0" err="1"/>
              <a:t>poststage</a:t>
            </a:r>
            <a:r>
              <a:rPr lang="en-US" sz="880" dirty="0"/>
              <a:t> I palliation. </a:t>
            </a:r>
            <a:r>
              <a:rPr lang="en-US" sz="880" dirty="0" err="1"/>
              <a:t>Pediatr</a:t>
            </a:r>
            <a:r>
              <a:rPr lang="en-US" sz="880" dirty="0"/>
              <a:t> </a:t>
            </a:r>
            <a:r>
              <a:rPr lang="en-US" sz="880" dirty="0" err="1"/>
              <a:t>Crit</a:t>
            </a:r>
            <a:r>
              <a:rPr lang="en-US" sz="880" dirty="0"/>
              <a:t> Care Med 2009 Jul;10(4):460 Ref ID: 811</a:t>
            </a:r>
          </a:p>
          <a:p>
            <a:pPr>
              <a:buFont typeface="Arial" pitchFamily="34" charset="0"/>
              <a:buAutoNum type="arabicPeriod" startAt="17"/>
            </a:pPr>
            <a:r>
              <a:rPr lang="en-US" sz="880" dirty="0"/>
              <a:t>N.S. </a:t>
            </a:r>
            <a:r>
              <a:rPr lang="en-US" sz="880" dirty="0" err="1"/>
              <a:t>Ghanayem</a:t>
            </a:r>
            <a:r>
              <a:rPr lang="en-US" sz="880" dirty="0"/>
              <a:t>, MD,*, G.M. Hoffman, MD, K.A. </a:t>
            </a:r>
            <a:r>
              <a:rPr lang="en-US" sz="880" dirty="0" err="1"/>
              <a:t>Mussatto</a:t>
            </a:r>
            <a:r>
              <a:rPr lang="en-US" sz="880" dirty="0"/>
              <a:t>, BSN, J.R. Cava, MD, P.C. </a:t>
            </a:r>
            <a:r>
              <a:rPr lang="en-US" sz="880" dirty="0" err="1"/>
              <a:t>Frommelt</a:t>
            </a:r>
            <a:r>
              <a:rPr lang="en-US" sz="880" dirty="0"/>
              <a:t>, MD, N.A. Rudd, MSN, M.M. </a:t>
            </a:r>
            <a:r>
              <a:rPr lang="en-US" sz="880" dirty="0" err="1"/>
              <a:t>Steltzer</a:t>
            </a:r>
            <a:r>
              <a:rPr lang="en-US" sz="880" dirty="0"/>
              <a:t>, MSN, S.M. </a:t>
            </a:r>
            <a:r>
              <a:rPr lang="en-US" sz="880" dirty="0" err="1"/>
              <a:t>Bevandic</a:t>
            </a:r>
            <a:r>
              <a:rPr lang="en-US" sz="880" dirty="0"/>
              <a:t>, BSN, S.J. Frisbee, MS, R.D.B. </a:t>
            </a:r>
            <a:r>
              <a:rPr lang="en-US" sz="880" dirty="0" err="1"/>
              <a:t>Jaquiss</a:t>
            </a:r>
            <a:r>
              <a:rPr lang="en-US" sz="880" dirty="0"/>
              <a:t>, MD, S.B. </a:t>
            </a:r>
            <a:r>
              <a:rPr lang="en-US" sz="880" dirty="0" err="1"/>
              <a:t>Litwin</a:t>
            </a:r>
            <a:r>
              <a:rPr lang="en-US" sz="880" dirty="0"/>
              <a:t>, MD, J.S. </a:t>
            </a:r>
            <a:r>
              <a:rPr lang="en-US" sz="880" dirty="0" err="1"/>
              <a:t>Tweddell</a:t>
            </a:r>
            <a:r>
              <a:rPr lang="en-US" sz="880" dirty="0"/>
              <a:t>, MD. Home surveillance program prevents </a:t>
            </a:r>
            <a:r>
              <a:rPr lang="en-US" sz="880" dirty="0" err="1"/>
              <a:t>interstage</a:t>
            </a:r>
            <a:r>
              <a:rPr lang="en-US" sz="880" dirty="0"/>
              <a:t> mortality after the Norwood procedure</a:t>
            </a:r>
          </a:p>
          <a:p>
            <a:pPr>
              <a:buFont typeface="Arial" pitchFamily="34" charset="0"/>
              <a:buAutoNum type="arabicPeriod" startAt="17"/>
            </a:pPr>
            <a:r>
              <a:rPr lang="en-US" sz="880" dirty="0" err="1"/>
              <a:t>Medoff</a:t>
            </a:r>
            <a:r>
              <a:rPr lang="en-US" sz="880" dirty="0"/>
              <a:t>-Cooper B, Irving SY. Innovative strategies for feeding and nutrition in infants with congenitally malformed hearts. </a:t>
            </a:r>
            <a:r>
              <a:rPr lang="en-US" sz="880" dirty="0" err="1"/>
              <a:t>Cardiol</a:t>
            </a:r>
            <a:r>
              <a:rPr lang="en-US" sz="880" dirty="0"/>
              <a:t> Young 2009 Nov;19 </a:t>
            </a:r>
            <a:r>
              <a:rPr lang="en-US" sz="880" dirty="0" err="1"/>
              <a:t>Suppl</a:t>
            </a:r>
            <a:r>
              <a:rPr lang="en-US" sz="880" dirty="0"/>
              <a:t> 2:90-5. Ref ID: 226 </a:t>
            </a:r>
            <a:endParaRPr lang="en-US" sz="880" dirty="0" smtClean="0"/>
          </a:p>
          <a:p>
            <a:pPr>
              <a:buAutoNum type="arabicPeriod" startAt="21"/>
            </a:pPr>
            <a:r>
              <a:rPr lang="en-US" sz="880" dirty="0" err="1"/>
              <a:t>Medoff</a:t>
            </a:r>
            <a:r>
              <a:rPr lang="en-US" sz="880" dirty="0"/>
              <a:t>-Cooper B, </a:t>
            </a:r>
            <a:r>
              <a:rPr lang="en-US" sz="880" dirty="0" err="1"/>
              <a:t>Naim</a:t>
            </a:r>
            <a:r>
              <a:rPr lang="en-US" sz="880" dirty="0"/>
              <a:t> M, </a:t>
            </a:r>
            <a:r>
              <a:rPr lang="en-US" sz="880" dirty="0" err="1"/>
              <a:t>Torowicz</a:t>
            </a:r>
            <a:r>
              <a:rPr lang="en-US" sz="880" dirty="0"/>
              <a:t> D, Mott A. Feeding, growth, and nutrition in children with congenitally malformed hearts. </a:t>
            </a:r>
            <a:r>
              <a:rPr lang="en-US" sz="880" dirty="0" err="1"/>
              <a:t>Cardiol</a:t>
            </a:r>
            <a:r>
              <a:rPr lang="en-US" sz="880" dirty="0"/>
              <a:t> Young 2010 Dec;20 </a:t>
            </a:r>
            <a:r>
              <a:rPr lang="en-US" sz="880" dirty="0" err="1"/>
              <a:t>Suppl</a:t>
            </a:r>
            <a:r>
              <a:rPr lang="en-US" sz="880" dirty="0"/>
              <a:t> 3:149-53.Ref ID: 228 </a:t>
            </a:r>
          </a:p>
          <a:p>
            <a:pPr>
              <a:buAutoNum type="arabicPeriod" startAt="21"/>
            </a:pPr>
            <a:r>
              <a:rPr lang="en-US" sz="880" dirty="0" err="1"/>
              <a:t>Schwalbe-Terilli</a:t>
            </a:r>
            <a:r>
              <a:rPr lang="en-US" sz="880" dirty="0"/>
              <a:t> CR, Hartman DH, Nagle ML, Gallagher PR, </a:t>
            </a:r>
            <a:r>
              <a:rPr lang="en-US" sz="880" dirty="0" err="1"/>
              <a:t>Ittenbach</a:t>
            </a:r>
            <a:r>
              <a:rPr lang="en-US" sz="880" dirty="0"/>
              <a:t> RF, Burnham NB, et al. Enteral feeding and caloric intake in neonates after cardiac surgery. Am J </a:t>
            </a:r>
            <a:r>
              <a:rPr lang="en-US" sz="880" dirty="0" err="1"/>
              <a:t>Crit</a:t>
            </a:r>
            <a:r>
              <a:rPr lang="en-US" sz="880" dirty="0"/>
              <a:t> Care 2009 Jan;18(1):52-7.Ref ID: 11 </a:t>
            </a:r>
          </a:p>
          <a:p>
            <a:pPr>
              <a:buAutoNum type="arabicPeriod" startAt="21"/>
            </a:pPr>
            <a:r>
              <a:rPr lang="en-US" sz="880" dirty="0"/>
              <a:t>Torres A, Jr. To (</a:t>
            </a:r>
            <a:r>
              <a:rPr lang="en-US" sz="880" dirty="0" err="1"/>
              <a:t>enterally</a:t>
            </a:r>
            <a:r>
              <a:rPr lang="en-US" sz="880" dirty="0"/>
              <a:t>) feed or not to feed (the infant with </a:t>
            </a:r>
            <a:r>
              <a:rPr lang="en-US" sz="880" dirty="0" err="1"/>
              <a:t>hypoplastic</a:t>
            </a:r>
            <a:r>
              <a:rPr lang="en-US" sz="880" dirty="0"/>
              <a:t> left heart syndrome) is no longer the question. </a:t>
            </a:r>
            <a:r>
              <a:rPr lang="en-US" sz="880" dirty="0" err="1"/>
              <a:t>Pediatr</a:t>
            </a:r>
            <a:r>
              <a:rPr lang="en-US" sz="880" dirty="0"/>
              <a:t> </a:t>
            </a:r>
            <a:r>
              <a:rPr lang="en-US" sz="880" dirty="0" err="1"/>
              <a:t>Crit</a:t>
            </a:r>
            <a:r>
              <a:rPr lang="en-US" sz="880" dirty="0"/>
              <a:t> Care Med 2010 May;11(3):431-2.</a:t>
            </a:r>
            <a:br>
              <a:rPr lang="en-US" sz="880" dirty="0"/>
            </a:br>
            <a:r>
              <a:rPr lang="en-US" sz="880" dirty="0"/>
              <a:t>Ref ID: 81 </a:t>
            </a:r>
          </a:p>
          <a:p>
            <a:pPr>
              <a:buAutoNum type="arabicPeriod" startAt="21"/>
            </a:pPr>
            <a:r>
              <a:rPr lang="en-US" sz="880" dirty="0" err="1"/>
              <a:t>Vanderhoof</a:t>
            </a:r>
            <a:r>
              <a:rPr lang="en-US" sz="880" dirty="0"/>
              <a:t> JA, </a:t>
            </a:r>
            <a:r>
              <a:rPr lang="en-US" sz="880" dirty="0" err="1"/>
              <a:t>Hofschire</a:t>
            </a:r>
            <a:r>
              <a:rPr lang="en-US" sz="880" dirty="0"/>
              <a:t> PJ, </a:t>
            </a:r>
            <a:r>
              <a:rPr lang="en-US" sz="880" dirty="0" err="1"/>
              <a:t>Baluff</a:t>
            </a:r>
            <a:r>
              <a:rPr lang="en-US" sz="880" dirty="0"/>
              <a:t> MA, Guest JE, Murray ND, </a:t>
            </a:r>
            <a:r>
              <a:rPr lang="en-US" sz="880" dirty="0" err="1"/>
              <a:t>Pinsky</a:t>
            </a:r>
            <a:r>
              <a:rPr lang="en-US" sz="880" dirty="0"/>
              <a:t> WW, et al. continuous enteral feedings. An important adjunct to the management of complex congenital heart disease. Am J Dis Child 1982 </a:t>
            </a:r>
          </a:p>
          <a:p>
            <a:pPr>
              <a:buAutoNum type="arabicPeriod" startAt="21"/>
            </a:pPr>
            <a:r>
              <a:rPr lang="en-US" sz="880" dirty="0"/>
              <a:t>Del Castillo SL, </a:t>
            </a:r>
            <a:r>
              <a:rPr lang="en-US" sz="880" dirty="0" err="1"/>
              <a:t>McCulley</a:t>
            </a:r>
            <a:r>
              <a:rPr lang="en-US" sz="880" dirty="0"/>
              <a:t> ME, </a:t>
            </a:r>
            <a:r>
              <a:rPr lang="en-US" sz="880" dirty="0" err="1"/>
              <a:t>Khemani</a:t>
            </a:r>
            <a:r>
              <a:rPr lang="en-US" sz="880" dirty="0"/>
              <a:t> RG, Jeffries HE, Thomas DW, Peregrine J, et al. Reducing the incidence of necrotizing </a:t>
            </a:r>
            <a:r>
              <a:rPr lang="en-US" sz="880" dirty="0" err="1"/>
              <a:t>enterocolitis</a:t>
            </a:r>
            <a:r>
              <a:rPr lang="en-US" sz="880" dirty="0"/>
              <a:t> in neonates with </a:t>
            </a:r>
            <a:r>
              <a:rPr lang="en-US" sz="880" dirty="0" err="1"/>
              <a:t>hypoplastic</a:t>
            </a:r>
            <a:r>
              <a:rPr lang="en-US" sz="880" dirty="0"/>
              <a:t> left heart syndrome with the introduction of an enteral feed protocol. </a:t>
            </a:r>
            <a:r>
              <a:rPr lang="en-US" sz="880" dirty="0" err="1"/>
              <a:t>Pediatr</a:t>
            </a:r>
            <a:r>
              <a:rPr lang="en-US" sz="880" dirty="0"/>
              <a:t> </a:t>
            </a:r>
            <a:r>
              <a:rPr lang="en-US" sz="880" dirty="0" err="1"/>
              <a:t>Crit</a:t>
            </a:r>
            <a:r>
              <a:rPr lang="en-US" sz="880" dirty="0"/>
              <a:t> Care Med 2010 May;11(3):373-7.</a:t>
            </a:r>
            <a:br>
              <a:rPr lang="en-US" sz="880" dirty="0"/>
            </a:br>
            <a:r>
              <a:rPr lang="en-US" sz="880" dirty="0"/>
              <a:t>Ref ID: 149 </a:t>
            </a:r>
            <a:endParaRPr lang="en-US" sz="880" dirty="0" smtClean="0"/>
          </a:p>
          <a:p>
            <a:pPr>
              <a:buFont typeface="Arial" pitchFamily="34" charset="0"/>
              <a:buAutoNum type="arabicPeriod" startAt="21"/>
            </a:pPr>
            <a:r>
              <a:rPr lang="en-US" sz="880" dirty="0" err="1"/>
              <a:t>Kleinman</a:t>
            </a:r>
            <a:r>
              <a:rPr lang="en-US" sz="880" dirty="0"/>
              <a:t>, RE MD. (editor). Pediatric Nutrition Handbook. 6</a:t>
            </a:r>
            <a:r>
              <a:rPr lang="en-US" sz="880" baseline="30000" dirty="0"/>
              <a:t>th</a:t>
            </a:r>
            <a:r>
              <a:rPr lang="en-US" sz="880" dirty="0"/>
              <a:t> Edition. American Academy of Pediatrics. 2009.pages: 113-128,   145-161,  981-996. </a:t>
            </a:r>
          </a:p>
          <a:p>
            <a:pPr>
              <a:buAutoNum type="arabicPeriod" startAt="21"/>
            </a:pPr>
            <a:r>
              <a:rPr lang="en-US" sz="880" dirty="0" smtClean="0"/>
              <a:t>Carlo </a:t>
            </a:r>
            <a:r>
              <a:rPr lang="en-US" sz="880" dirty="0"/>
              <a:t>WF, Kimball TR, </a:t>
            </a:r>
            <a:r>
              <a:rPr lang="en-US" sz="880" dirty="0" err="1"/>
              <a:t>Michelfelder</a:t>
            </a:r>
            <a:r>
              <a:rPr lang="en-US" sz="880" dirty="0"/>
              <a:t> EC, Border WL </a:t>
            </a:r>
            <a:r>
              <a:rPr lang="en-US" sz="880" dirty="0" smtClean="0">
                <a:hlinkClick r:id="rId2"/>
              </a:rPr>
              <a:t>Persistent </a:t>
            </a:r>
            <a:r>
              <a:rPr lang="en-US" sz="880" dirty="0">
                <a:hlinkClick r:id="rId2"/>
              </a:rPr>
              <a:t>diastolic flow reversal in abdominal aortic Doppler-flow profiles is associated with an increased risk of necrotizing </a:t>
            </a:r>
            <a:r>
              <a:rPr lang="en-US" sz="880" dirty="0" err="1">
                <a:hlinkClick r:id="rId2"/>
              </a:rPr>
              <a:t>enterocolitis</a:t>
            </a:r>
            <a:r>
              <a:rPr lang="en-US" sz="880" dirty="0">
                <a:hlinkClick r:id="rId2"/>
              </a:rPr>
              <a:t> in term infants with congenital heart disease</a:t>
            </a:r>
            <a:r>
              <a:rPr lang="en-US" sz="880" dirty="0" smtClean="0">
                <a:hlinkClick r:id="rId2"/>
              </a:rPr>
              <a:t>.</a:t>
            </a:r>
            <a:r>
              <a:rPr lang="en-US" sz="880" dirty="0" smtClean="0"/>
              <a:t> Pediatrics</a:t>
            </a:r>
            <a:r>
              <a:rPr lang="en-US" sz="880" dirty="0"/>
              <a:t>. 2007 Feb;119(2):330-5</a:t>
            </a:r>
          </a:p>
          <a:p>
            <a:pPr>
              <a:buFont typeface="Arial" pitchFamily="34" charset="0"/>
              <a:buAutoNum type="arabicPeriod"/>
            </a:pPr>
            <a:endParaRPr lang="en-US" sz="88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en-US" sz="88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AutoNum type="arabicPeriod"/>
            </a:pPr>
            <a:endParaRPr lang="en-US" sz="88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88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61722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/>
              <a:t>Background, Methods and Attribution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42900" y="1447800"/>
            <a:ext cx="6172200" cy="716280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b="1" u="sng" dirty="0" smtClean="0"/>
              <a:t>Background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Infants with congenital heart disease have a higher incidence of 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growth failure and complications related to feeding. These are 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especially prevalent in infants with single ventricle lesions.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Feeding and nutrition practices vary across centers, and there is 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a paucity of data to support existing feeding protocols.  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US" sz="1800" dirty="0"/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b="1" u="sng" dirty="0" smtClean="0"/>
              <a:t>Purpose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This Feeding Program is intended to be a safe and effective feeding 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strategy for infants with single ventricles. While best practices were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collected and used in part to create this program, we expect sites 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will test its effectiveness  and in the process discover improvements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to the program. 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US" sz="800" b="1" u="sng" dirty="0" smtClean="0"/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US" sz="800" b="1" u="sng" dirty="0" smtClean="0"/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b="1" u="sng" dirty="0" smtClean="0"/>
              <a:t>Methods</a:t>
            </a:r>
            <a:r>
              <a:rPr lang="en-US" sz="1800" b="1" dirty="0" smtClean="0"/>
              <a:t>: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This feeding program was developed based on:</a:t>
            </a:r>
          </a:p>
          <a:p>
            <a:pPr marL="609600" indent="-609600" eaLnBrk="1" hangingPunct="1">
              <a:buFont typeface="Arial" pitchFamily="34" charset="0"/>
              <a:buAutoNum type="arabicParenR"/>
              <a:defRPr/>
            </a:pPr>
            <a:r>
              <a:rPr lang="en-US" sz="1800" dirty="0" smtClean="0"/>
              <a:t>Literature review of existing evidence </a:t>
            </a:r>
          </a:p>
          <a:p>
            <a:pPr marL="609600" indent="-609600" eaLnBrk="1" hangingPunct="1">
              <a:buFont typeface="Arial" pitchFamily="34" charset="0"/>
              <a:buAutoNum type="arabicParenR"/>
              <a:defRPr/>
            </a:pPr>
            <a:r>
              <a:rPr lang="en-US" sz="1800" dirty="0" smtClean="0"/>
              <a:t>Existing protocols submitted by NPC QIC teams</a:t>
            </a:r>
          </a:p>
          <a:p>
            <a:pPr marL="609600" indent="-609600" eaLnBrk="1" hangingPunct="1">
              <a:buFont typeface="Arial" pitchFamily="34" charset="0"/>
              <a:buAutoNum type="arabicParenR"/>
              <a:defRPr/>
            </a:pPr>
            <a:r>
              <a:rPr lang="en-US" sz="1800" dirty="0" smtClean="0"/>
              <a:t>Consensus opinion of NPC QIC Feeding Program Contributors</a:t>
            </a:r>
          </a:p>
          <a:p>
            <a:pPr marL="609600" indent="-609600">
              <a:buFont typeface="Arial" pitchFamily="34" charset="0"/>
              <a:buAutoNum type="arabicParenR"/>
              <a:defRPr/>
            </a:pPr>
            <a:r>
              <a:rPr lang="en-US" sz="1800" dirty="0"/>
              <a:t>Survey of 16 centers enrolled in the NPC </a:t>
            </a:r>
            <a:r>
              <a:rPr lang="en-US" sz="1800" dirty="0" smtClean="0"/>
              <a:t>QIC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800" b="1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800" b="1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800" b="1" u="sng" dirty="0" smtClean="0"/>
              <a:t>Attribution:</a:t>
            </a:r>
            <a:r>
              <a:rPr lang="en-US" sz="1800" b="1" dirty="0" smtClean="0"/>
              <a:t> </a:t>
            </a:r>
          </a:p>
          <a:p>
            <a:pPr marL="0" indent="0">
              <a:buNone/>
              <a:defRPr/>
            </a:pPr>
            <a:r>
              <a:rPr lang="en-US" sz="1800" dirty="0" smtClean="0"/>
              <a:t>When using content or elements of this Feeding Program, indicate NPC QIC as the source of the information and provide a prominent link to www.jcchdi.org. </a:t>
            </a:r>
            <a:r>
              <a:rPr lang="en-US" sz="1800" dirty="0"/>
              <a:t>N</a:t>
            </a:r>
            <a:r>
              <a:rPr lang="en-US" sz="1800" dirty="0" smtClean="0"/>
              <a:t>otify Dr. Jeffrey Anderson if you or your team are implementing work related to this program to enable tracking and provision of improvement support provided to your team. </a:t>
            </a:r>
            <a:r>
              <a:rPr lang="en-US" sz="1800" dirty="0">
                <a:hlinkClick r:id="rId2"/>
              </a:rPr>
              <a:t>jeffrey.anderson@cchmc.org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262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6172200" cy="70008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1600" dirty="0"/>
              <a:t>This paper owes its content to the knowledge and </a:t>
            </a:r>
            <a:r>
              <a:rPr lang="en-US" sz="1600" dirty="0" smtClean="0"/>
              <a:t>expertise </a:t>
            </a:r>
            <a:r>
              <a:rPr lang="en-US" sz="1600" dirty="0"/>
              <a:t>of these individuals: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3505200" cy="64770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ea typeface="Calibri"/>
                <a:cs typeface="Times New Roman"/>
              </a:rPr>
              <a:t>Arnold </a:t>
            </a:r>
            <a:r>
              <a:rPr lang="en-US" sz="1800" dirty="0">
                <a:ea typeface="Calibri"/>
                <a:cs typeface="Times New Roman"/>
              </a:rPr>
              <a:t>Palmer Hospital for Children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dirty="0" smtClean="0">
                <a:ea typeface="Calibri"/>
                <a:cs typeface="Times New Roman"/>
              </a:rPr>
              <a:t> </a:t>
            </a:r>
            <a:r>
              <a:rPr lang="en-US" sz="1800" dirty="0">
                <a:ea typeface="Calibri"/>
                <a:cs typeface="Times New Roman"/>
              </a:rPr>
              <a:t>Jessica </a:t>
            </a:r>
            <a:r>
              <a:rPr lang="en-US" sz="1800" dirty="0" err="1">
                <a:ea typeface="Calibri"/>
                <a:cs typeface="Times New Roman"/>
              </a:rPr>
              <a:t>Monczka</a:t>
            </a:r>
            <a:r>
              <a:rPr lang="en-US" sz="1800" dirty="0">
                <a:ea typeface="Calibri"/>
                <a:cs typeface="Times New Roman"/>
              </a:rPr>
              <a:t> RD </a:t>
            </a:r>
            <a:r>
              <a:rPr lang="en-US" sz="1800" dirty="0" smtClean="0">
                <a:ea typeface="Calibri"/>
                <a:cs typeface="Times New Roman"/>
              </a:rPr>
              <a:t> LD/N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dirty="0" smtClean="0">
                <a:ea typeface="Calibri"/>
                <a:cs typeface="Times New Roman"/>
              </a:rPr>
              <a:t> CNSC</a:t>
            </a:r>
            <a:endParaRPr lang="en-US" sz="1800" dirty="0">
              <a:ea typeface="Calibri"/>
              <a:cs typeface="Times New Roman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Cincinnati Children’s Hospital Medical Center</a:t>
            </a:r>
            <a:endParaRPr lang="en-US" sz="1800" dirty="0" smtClean="0">
              <a:ea typeface="Times New Roman"/>
            </a:endParaRPr>
          </a:p>
          <a:p>
            <a:pPr marL="11430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Jeff Anderson MD</a:t>
            </a:r>
            <a:endParaRPr lang="en-US" sz="1800" dirty="0" smtClean="0">
              <a:ea typeface="Times New Roman"/>
            </a:endParaRPr>
          </a:p>
          <a:p>
            <a:pPr marL="114300" indent="0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Nancy Griffin </a:t>
            </a: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BSN MPA </a:t>
            </a: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CPHQ</a:t>
            </a:r>
            <a:endParaRPr lang="en-US" sz="1800" dirty="0">
              <a:ea typeface="Times New Roman"/>
            </a:endParaRPr>
          </a:p>
          <a:p>
            <a:pPr marL="11430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Megan Horsley RD LD CSP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Children’s Hospital of Boston</a:t>
            </a:r>
            <a:endParaRPr lang="en-US" sz="1800" dirty="0" smtClean="0">
              <a:ea typeface="Times New Roman"/>
            </a:endParaRPr>
          </a:p>
          <a:p>
            <a:pPr marL="114300" indent="0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Erin Keenan RD</a:t>
            </a:r>
          </a:p>
          <a:p>
            <a:pPr marL="114300" indent="0">
              <a:spcBef>
                <a:spcPts val="0"/>
              </a:spcBef>
              <a:buNone/>
              <a:defRPr/>
            </a:pPr>
            <a:r>
              <a:rPr lang="en-US" sz="1800" dirty="0"/>
              <a:t>Marcy </a:t>
            </a:r>
            <a:r>
              <a:rPr lang="en-US" sz="1800" dirty="0" err="1"/>
              <a:t>Lamonica</a:t>
            </a:r>
            <a:r>
              <a:rPr lang="en-US" sz="1800" dirty="0"/>
              <a:t>, RN, MSN, </a:t>
            </a:r>
            <a:r>
              <a:rPr lang="en-US" sz="1800" dirty="0" smtClean="0"/>
              <a:t>CPNP</a:t>
            </a:r>
          </a:p>
          <a:p>
            <a:pPr marL="114300" indent="0">
              <a:spcBef>
                <a:spcPts val="0"/>
              </a:spcBef>
              <a:buNone/>
              <a:defRPr/>
            </a:pPr>
            <a:r>
              <a:rPr lang="en-US" sz="18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Kenan</a:t>
            </a: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 Stern MD</a:t>
            </a:r>
            <a:endParaRPr lang="en-US" sz="1800" dirty="0" smtClean="0">
              <a:ea typeface="Times New Roman"/>
            </a:endParaRPr>
          </a:p>
          <a:p>
            <a:pPr marL="11430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Children’s Hospital of Wisconsin</a:t>
            </a:r>
            <a:endParaRPr lang="en-US" sz="1800" dirty="0">
              <a:ea typeface="Times New Roman"/>
            </a:endParaRPr>
          </a:p>
          <a:p>
            <a:pPr marL="114300" indent="0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rgbClr val="000000"/>
                </a:solidFill>
                <a:ea typeface="Times New Roman"/>
                <a:cs typeface="Times New Roman"/>
              </a:rPr>
              <a:t>Julie Slicker RD CSP CD CNSD </a:t>
            </a:r>
          </a:p>
          <a:p>
            <a:pPr marL="11430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ea typeface="Times New Roman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735388" y="1752600"/>
            <a:ext cx="3275012" cy="5881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Cleveland Clinic</a:t>
            </a:r>
            <a:endParaRPr lang="en-US" sz="1800" dirty="0" smtClean="0">
              <a:ea typeface="Times New Roman"/>
            </a:endParaRPr>
          </a:p>
          <a:p>
            <a:pPr marL="11430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Denise Davis CPNP</a:t>
            </a:r>
            <a:endParaRPr lang="en-US" sz="1800" dirty="0" smtClean="0">
              <a:ea typeface="Times New Roman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18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/>
              <a:t>Phoenix Children's Hospital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/>
              <a:t>   Liz Flanagan MS RD CNSD</a:t>
            </a:r>
          </a:p>
          <a:p>
            <a:pPr marL="11430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18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Primary Children’s Utah</a:t>
            </a:r>
            <a:endParaRPr lang="en-US" sz="1800" dirty="0" smtClean="0">
              <a:ea typeface="Times New Roman"/>
            </a:endParaRPr>
          </a:p>
          <a:p>
            <a:pPr marL="11430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Linda Lambert CFNP</a:t>
            </a:r>
            <a:endParaRPr lang="en-US" sz="1800" dirty="0" smtClean="0">
              <a:ea typeface="Times New Roman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18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Texas Children’s Hospital</a:t>
            </a:r>
            <a:endParaRPr lang="en-US" sz="1800" dirty="0" smtClean="0">
              <a:ea typeface="Times New Roman"/>
            </a:endParaRPr>
          </a:p>
          <a:p>
            <a:pPr marL="11430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Elena </a:t>
            </a:r>
            <a:r>
              <a:rPr lang="en-US" sz="18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Ocampo</a:t>
            </a: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 MD</a:t>
            </a:r>
            <a:endParaRPr lang="en-US" sz="1800" dirty="0" smtClean="0">
              <a:ea typeface="Times New Roman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1800" dirty="0" smtClean="0"/>
              <a:t>University of Virginia                                        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1800" dirty="0" smtClean="0"/>
              <a:t>  </a:t>
            </a:r>
            <a:r>
              <a:rPr lang="en-US" sz="1800" dirty="0" err="1" smtClean="0"/>
              <a:t>Brandis</a:t>
            </a:r>
            <a:r>
              <a:rPr lang="en-US" sz="1800" dirty="0" smtClean="0"/>
              <a:t> Roman RD CNSD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18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/>
              <a:t>Yale-New Haven Children’s Hospital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   Nancy </a:t>
            </a:r>
            <a:r>
              <a:rPr lang="en-US" sz="18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Rollison</a:t>
            </a:r>
            <a:r>
              <a:rPr lang="en-US" sz="1800" dirty="0" smtClean="0">
                <a:solidFill>
                  <a:srgbClr val="000000"/>
                </a:solidFill>
                <a:ea typeface="Times New Roman"/>
                <a:cs typeface="Times New Roman"/>
              </a:rPr>
              <a:t> PNP</a:t>
            </a:r>
            <a:endParaRPr lang="en-US" sz="1800" dirty="0" smtClean="0">
              <a:ea typeface="Times New Roman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1800" dirty="0" smtClean="0">
              <a:ea typeface="Times New Roman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1800" dirty="0" smtClean="0"/>
              <a:t>  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6888" y="290512"/>
            <a:ext cx="6172200" cy="700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Contributors</a:t>
            </a:r>
          </a:p>
        </p:txBody>
      </p:sp>
    </p:spTree>
    <p:extLst>
      <p:ext uri="{BB962C8B-B14F-4D97-AF65-F5344CB8AC3E}">
        <p14:creationId xmlns:p14="http://schemas.microsoft.com/office/powerpoint/2010/main" val="17909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776287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cs typeface="Times New Roman" pitchFamily="18" charset="0"/>
              </a:rPr>
              <a:t>Pre-Operative Enteral Feeding Guidelines for Single Ventricle Physiology Infants Prior to Stage I Palliation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621386"/>
              </p:ext>
            </p:extLst>
          </p:nvPr>
        </p:nvGraphicFramePr>
        <p:xfrm>
          <a:off x="76200" y="838200"/>
          <a:ext cx="6705600" cy="81533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82220"/>
                <a:gridCol w="5123380"/>
              </a:tblGrid>
              <a:tr h="465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Clinical Question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pre-operative enteral feeding appropriate?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Yes. The current evidence indicates that it is reasonable to attempt enteral feeds in this population.</a:t>
                      </a:r>
                      <a:r>
                        <a:rPr lang="en-US" sz="12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1,2,7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type of enteral formulation is optimal 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Option 1) Expressed breast milk is the optimal feeding fluid in all circumstances where breast milk would normally be indicated in a healthy infant. In studies of premature infants, use of breast milk is associated with decreased risk of NEC.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Option 2) Donor breast milk (somewhat controversial)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Option 3) Standard formula should be used when breast milk is not available. 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are contraindications to enteral / oral feeding?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Signs and symptoms of NEC (bloody stools, blood tinged residuals, radiographic signs)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Evidence of low systemic output: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Elevated serum lactate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Vasoactive support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Tachypnea, tachycardia, delayed capillary refill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Increased AVO2 difference, NIRS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13-15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MVO2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Specifically in relation to oral feeding: hold if respiratory rate &gt;70-80 breaths/min, mechanically ventilated, maxillofacial abnormality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Prostaglandins, umbilical arterial catheters and low dose </a:t>
                      </a:r>
                      <a:r>
                        <a:rPr lang="en-U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pressors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are not recommended as contraindications to enteral feeding 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is the optimal feeding mode (oral or tube feeding)?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Oral feeds should be permitted if the clinical scenario permits</a:t>
                      </a:r>
                      <a:r>
                        <a:rPr lang="en-US" sz="12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When oral feeds are not feasible, nasogastric feeds have been used in some centers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3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If tube feeding is required, what is the optimal feeding schedule (bolus vs. continuous)?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There is no clear evidence that one method is superior in the prevention of NEC.  Therefore, intermittent feeds should be considered given the known physiologic benefits of intermittent feeding.</a:t>
                      </a:r>
                      <a:r>
                        <a:rPr lang="en-US" sz="12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7,9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How should nasogastric feeds be started and advanced?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Feeds should be started conservatively, given the increased risk of NEC.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Begin with 1 mL/kg/hr; advance by 1 mL/kg every 12 hours to reach goal feeds</a:t>
                      </a:r>
                      <a:r>
                        <a:rPr lang="en-US" sz="12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signs and symptoms signify feeding intolerance?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Incidence of vomiting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diarrhea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Increased abdominal girth/distention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Increased residual in presence of other symptoms of intolerance</a:t>
                      </a:r>
                    </a:p>
                  </a:txBody>
                  <a:tcPr marL="51650" marR="51650" marT="86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6172200" cy="609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Post Operative Total Parenteral Nutrition</a:t>
            </a:r>
            <a:endParaRPr lang="en-US" sz="2000" b="1" baseline="30000" dirty="0">
              <a:latin typeface="+mn-lt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171700" y="838200"/>
            <a:ext cx="1295400" cy="106680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100" dirty="0" smtClean="0">
                <a:solidFill>
                  <a:schemeClr val="tx1"/>
                </a:solidFill>
              </a:rPr>
              <a:t>Patient meets TPN indications?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5029" y="685800"/>
            <a:ext cx="1823543" cy="9906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lgDashDot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50" u="sng" dirty="0" smtClean="0"/>
              <a:t>TPN Indications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50" dirty="0" smtClean="0"/>
              <a:t>NPO &gt;3 </a:t>
            </a:r>
            <a:r>
              <a:rPr lang="en-US" sz="950" dirty="0"/>
              <a:t>days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50" dirty="0" smtClean="0"/>
              <a:t>Not </a:t>
            </a:r>
            <a:r>
              <a:rPr lang="en-US" sz="950" dirty="0"/>
              <a:t>expected to achieve full </a:t>
            </a:r>
            <a:r>
              <a:rPr lang="en-US" sz="950" dirty="0" smtClean="0"/>
              <a:t>enteral nutrition within 3days</a:t>
            </a:r>
            <a:endParaRPr lang="en-US" sz="95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950" dirty="0" smtClean="0"/>
              <a:t>Requires high </a:t>
            </a:r>
            <a:r>
              <a:rPr lang="en-US" sz="950" dirty="0"/>
              <a:t>dose inotropes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50" dirty="0"/>
              <a:t>Poor cardiac </a:t>
            </a:r>
            <a:r>
              <a:rPr lang="en-US" sz="950" dirty="0" smtClean="0"/>
              <a:t>output</a:t>
            </a:r>
            <a:endParaRPr lang="en-US" sz="95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67149" y="781270"/>
            <a:ext cx="2686051" cy="6295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b="1" u="sng" dirty="0" smtClean="0"/>
              <a:t>Initiate TPN*</a:t>
            </a:r>
            <a:r>
              <a:rPr lang="en-US" sz="1100" b="1" baseline="30000" dirty="0" smtClean="0"/>
              <a:t>16,17</a:t>
            </a:r>
            <a:endParaRPr lang="en-US" sz="1100" b="1" u="sng" dirty="0" smtClean="0"/>
          </a:p>
          <a:p>
            <a:r>
              <a:rPr lang="en-US" sz="1100" b="1" dirty="0" smtClean="0"/>
              <a:t>Fluids</a:t>
            </a:r>
            <a:r>
              <a:rPr lang="en-US" sz="1100" b="1" dirty="0"/>
              <a:t>: </a:t>
            </a:r>
            <a:endParaRPr lang="en-US" sz="1100" b="1" dirty="0" smtClean="0"/>
          </a:p>
          <a:p>
            <a:r>
              <a:rPr lang="en-US" sz="1100" dirty="0" smtClean="0"/>
              <a:t>Start </a:t>
            </a:r>
            <a:r>
              <a:rPr lang="en-US" sz="1100" dirty="0"/>
              <a:t>@ 100mL/kg total fluids or volume allowed by fluid restriction. </a:t>
            </a:r>
          </a:p>
          <a:p>
            <a:endParaRPr lang="en-US" sz="700" b="1" dirty="0" smtClean="0"/>
          </a:p>
          <a:p>
            <a:r>
              <a:rPr lang="en-US" sz="1100" b="1" dirty="0" smtClean="0"/>
              <a:t>Dextrose</a:t>
            </a:r>
            <a:r>
              <a:rPr lang="en-US" sz="1100" b="1" dirty="0"/>
              <a:t>: </a:t>
            </a:r>
            <a:endParaRPr lang="en-US" sz="1100" b="1" dirty="0" smtClean="0"/>
          </a:p>
          <a:p>
            <a:r>
              <a:rPr lang="en-US" sz="1100" dirty="0" smtClean="0"/>
              <a:t>Start </a:t>
            </a:r>
            <a:r>
              <a:rPr lang="en-US" sz="1100" dirty="0"/>
              <a:t>with a Glucose Infusion Rate (GIR) of 6-9 mg/kg/min or 10-12.5% Dextrose </a:t>
            </a:r>
          </a:p>
          <a:p>
            <a:endParaRPr lang="en-US" sz="800" b="1" dirty="0" smtClean="0"/>
          </a:p>
          <a:p>
            <a:r>
              <a:rPr lang="en-US" sz="1100" b="1" dirty="0" smtClean="0"/>
              <a:t>Amino </a:t>
            </a:r>
            <a:r>
              <a:rPr lang="en-US" sz="1100" b="1" dirty="0"/>
              <a:t>Acids: </a:t>
            </a:r>
            <a:endParaRPr lang="en-US" sz="1100" b="1" dirty="0" smtClean="0"/>
          </a:p>
          <a:p>
            <a:r>
              <a:rPr lang="en-US" sz="1100" dirty="0" smtClean="0"/>
              <a:t>Start </a:t>
            </a:r>
            <a:r>
              <a:rPr lang="en-US" sz="1100" dirty="0"/>
              <a:t>with 1.5-3 </a:t>
            </a:r>
            <a:r>
              <a:rPr lang="en-US" sz="1100" dirty="0" err="1" smtClean="0"/>
              <a:t>gm</a:t>
            </a:r>
            <a:r>
              <a:rPr lang="en-US" sz="1100" dirty="0" smtClean="0"/>
              <a:t>/kg/day </a:t>
            </a:r>
            <a:r>
              <a:rPr lang="en-US" sz="1100" dirty="0"/>
              <a:t>and increase daily by 1 </a:t>
            </a:r>
            <a:r>
              <a:rPr lang="en-US" sz="1100" dirty="0" err="1" smtClean="0"/>
              <a:t>gm</a:t>
            </a:r>
            <a:r>
              <a:rPr lang="en-US" sz="1100" dirty="0" smtClean="0"/>
              <a:t>/kg/day </a:t>
            </a:r>
            <a:r>
              <a:rPr lang="en-US" sz="1100" dirty="0"/>
              <a:t>to a goal of 3-4 </a:t>
            </a:r>
            <a:r>
              <a:rPr lang="en-US" sz="1100" dirty="0" err="1" smtClean="0"/>
              <a:t>gm</a:t>
            </a:r>
            <a:r>
              <a:rPr lang="en-US" sz="1100" dirty="0" smtClean="0"/>
              <a:t>/kg/day</a:t>
            </a:r>
            <a:r>
              <a:rPr lang="en-US" sz="1100" dirty="0"/>
              <a:t>. </a:t>
            </a:r>
            <a:r>
              <a:rPr lang="en-US" sz="1100" dirty="0" smtClean="0"/>
              <a:t>Consider protein restriction if poor renal </a:t>
            </a:r>
            <a:r>
              <a:rPr lang="en-US" sz="1100" dirty="0"/>
              <a:t>function </a:t>
            </a:r>
            <a:endParaRPr lang="en-US" sz="1100" dirty="0" smtClean="0"/>
          </a:p>
          <a:p>
            <a:endParaRPr lang="en-US" sz="700" b="1" dirty="0" smtClean="0"/>
          </a:p>
          <a:p>
            <a:r>
              <a:rPr lang="en-US" sz="1100" b="1" dirty="0" smtClean="0"/>
              <a:t>Lipids</a:t>
            </a:r>
            <a:r>
              <a:rPr lang="en-US" sz="1100" b="1" dirty="0"/>
              <a:t>: </a:t>
            </a:r>
            <a:endParaRPr lang="en-US" sz="1100" b="1" dirty="0" smtClean="0"/>
          </a:p>
          <a:p>
            <a:r>
              <a:rPr lang="en-US" sz="1100" dirty="0" smtClean="0"/>
              <a:t>Start </a:t>
            </a:r>
            <a:r>
              <a:rPr lang="en-US" sz="1100" dirty="0"/>
              <a:t>with 1-2 </a:t>
            </a:r>
            <a:r>
              <a:rPr lang="en-US" sz="1100" dirty="0" err="1"/>
              <a:t>gm</a:t>
            </a:r>
            <a:r>
              <a:rPr lang="en-US" sz="1100" dirty="0"/>
              <a:t>/kg/day and advance by 0.5-1 </a:t>
            </a:r>
            <a:r>
              <a:rPr lang="en-US" sz="1100" dirty="0" err="1" smtClean="0"/>
              <a:t>gm</a:t>
            </a:r>
            <a:r>
              <a:rPr lang="en-US" sz="1100" dirty="0" smtClean="0"/>
              <a:t>/kg/day </a:t>
            </a:r>
            <a:r>
              <a:rPr lang="en-US" sz="1100" dirty="0"/>
              <a:t>to a goal of 3 </a:t>
            </a:r>
            <a:r>
              <a:rPr lang="en-US" sz="1100" dirty="0" err="1" smtClean="0"/>
              <a:t>gm</a:t>
            </a:r>
            <a:r>
              <a:rPr lang="en-US" sz="1100" dirty="0" smtClean="0"/>
              <a:t>/kg/day </a:t>
            </a:r>
          </a:p>
          <a:p>
            <a:endParaRPr lang="en-US" sz="700" b="1" dirty="0"/>
          </a:p>
          <a:p>
            <a:r>
              <a:rPr lang="en-US" sz="1100" b="1" dirty="0" smtClean="0"/>
              <a:t>Micronutrients/Trace Elements: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Sodium 2-5 </a:t>
            </a:r>
            <a:r>
              <a:rPr lang="en-US" sz="1100" dirty="0" err="1"/>
              <a:t>mEq</a:t>
            </a:r>
            <a:r>
              <a:rPr lang="en-US" sz="1100" dirty="0"/>
              <a:t>/kg/day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Potassium 2-4 </a:t>
            </a:r>
            <a:r>
              <a:rPr lang="en-US" sz="1100" dirty="0" err="1"/>
              <a:t>mEq</a:t>
            </a:r>
            <a:r>
              <a:rPr lang="en-US" sz="1100" dirty="0"/>
              <a:t>/kg/day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Calcium 0.5-4 </a:t>
            </a:r>
            <a:r>
              <a:rPr lang="en-US" sz="1100" dirty="0" err="1"/>
              <a:t>mEq</a:t>
            </a:r>
            <a:r>
              <a:rPr lang="en-US" sz="1100" dirty="0"/>
              <a:t>/kg/day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Phosphorus 0.5-2 </a:t>
            </a:r>
            <a:r>
              <a:rPr lang="en-US" sz="1100" dirty="0" err="1"/>
              <a:t>mMol</a:t>
            </a:r>
            <a:r>
              <a:rPr lang="en-US" sz="1100" dirty="0"/>
              <a:t>/kg/day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Magnesium 0.3-0.5 </a:t>
            </a:r>
            <a:r>
              <a:rPr lang="en-US" sz="1100" dirty="0" err="1"/>
              <a:t>mEq</a:t>
            </a:r>
            <a:r>
              <a:rPr lang="en-US" sz="1100" dirty="0"/>
              <a:t>/kg/day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Zinc </a:t>
            </a:r>
            <a:r>
              <a:rPr lang="en-US" sz="1100" dirty="0"/>
              <a:t>50-250 </a:t>
            </a:r>
            <a:r>
              <a:rPr lang="en-US" sz="1100" dirty="0" smtClean="0"/>
              <a:t>mcg/kg/day 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Copper </a:t>
            </a:r>
            <a:r>
              <a:rPr lang="en-US" sz="1100" dirty="0"/>
              <a:t>20 </a:t>
            </a:r>
            <a:r>
              <a:rPr lang="en-US" sz="1100" dirty="0" smtClean="0"/>
              <a:t>mcg/kg/day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Manganese </a:t>
            </a:r>
            <a:r>
              <a:rPr lang="en-US" sz="1100" dirty="0"/>
              <a:t>1 mcg/kg/day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Selenium 2 </a:t>
            </a:r>
            <a:r>
              <a:rPr lang="en-US" sz="1100" dirty="0" smtClean="0"/>
              <a:t>mcg/kg/day</a:t>
            </a:r>
            <a:endParaRPr lang="en-US" sz="1100" dirty="0"/>
          </a:p>
          <a:p>
            <a:endParaRPr lang="en-US" sz="700" b="1" dirty="0" smtClean="0"/>
          </a:p>
          <a:p>
            <a:r>
              <a:rPr lang="en-US" sz="1100" b="1" dirty="0" smtClean="0"/>
              <a:t>Additional </a:t>
            </a:r>
            <a:r>
              <a:rPr lang="en-US" sz="1100" b="1" dirty="0"/>
              <a:t>considerations: 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Increase Zinc to 250-400 mcg/kg/day; follow </a:t>
            </a:r>
            <a:r>
              <a:rPr lang="en-US" sz="1100" dirty="0" err="1"/>
              <a:t>Alk</a:t>
            </a:r>
            <a:r>
              <a:rPr lang="en-US" sz="1100" dirty="0"/>
              <a:t> </a:t>
            </a:r>
            <a:r>
              <a:rPr lang="en-US" sz="1100" dirty="0" err="1"/>
              <a:t>Phos</a:t>
            </a:r>
            <a:r>
              <a:rPr lang="en-US" sz="1100" dirty="0"/>
              <a:t> trend </a:t>
            </a:r>
            <a:endParaRPr lang="en-US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err="1" smtClean="0"/>
              <a:t>Levo-carnitine</a:t>
            </a:r>
            <a:r>
              <a:rPr lang="en-US" sz="1100" dirty="0" smtClean="0"/>
              <a:t> </a:t>
            </a:r>
            <a:r>
              <a:rPr lang="en-US" sz="1100" dirty="0"/>
              <a:t>8-10  mg/kg/day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Cysteine (essential amino acid) </a:t>
            </a:r>
            <a:r>
              <a:rPr lang="en-US" sz="1100" dirty="0" smtClean="0"/>
              <a:t>is sometimes </a:t>
            </a:r>
            <a:r>
              <a:rPr lang="en-US" sz="1100" dirty="0"/>
              <a:t>added to PN to help decrease the pH of the </a:t>
            </a:r>
            <a:r>
              <a:rPr lang="en-US" sz="1100" dirty="0" smtClean="0"/>
              <a:t>solution, increasing the </a:t>
            </a:r>
            <a:r>
              <a:rPr lang="en-US" sz="1100" dirty="0"/>
              <a:t>solubility of </a:t>
            </a:r>
            <a:r>
              <a:rPr lang="en-US" sz="1100" dirty="0" err="1" smtClean="0"/>
              <a:t>Ca</a:t>
            </a:r>
            <a:r>
              <a:rPr lang="en-US" sz="1100" dirty="0" smtClean="0"/>
              <a:t> and </a:t>
            </a:r>
            <a:r>
              <a:rPr lang="en-US" sz="1100" dirty="0" err="1" smtClean="0"/>
              <a:t>Phos</a:t>
            </a:r>
            <a:r>
              <a:rPr lang="en-US" sz="1100" dirty="0" smtClean="0"/>
              <a:t>. </a:t>
            </a:r>
            <a:r>
              <a:rPr lang="en-US" sz="1100" dirty="0"/>
              <a:t>Recommend 40 mg per gram of amino acid</a:t>
            </a:r>
            <a:r>
              <a:rPr lang="en-US" sz="1100" dirty="0" smtClean="0"/>
              <a:t>.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066556" y="2424752"/>
            <a:ext cx="1219200" cy="990600"/>
          </a:xfrm>
          <a:prstGeom prst="diamond">
            <a:avLst/>
          </a:prstGeom>
          <a:noFill/>
          <a:ln w="190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>
                <a:solidFill>
                  <a:schemeClr val="tx1"/>
                </a:solidFill>
              </a:rPr>
              <a:t>Tolerating TPN </a:t>
            </a:r>
            <a:r>
              <a:rPr lang="en-US" sz="1100" dirty="0" smtClean="0">
                <a:solidFill>
                  <a:schemeClr val="tx1"/>
                </a:solidFill>
              </a:rPr>
              <a:t>Initiation?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13522" y="3581399"/>
            <a:ext cx="1925268" cy="34955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b="1" u="sng" dirty="0"/>
              <a:t>Advance TPN</a:t>
            </a:r>
            <a:r>
              <a:rPr lang="en-US" sz="1100" u="sng" dirty="0"/>
              <a:t> </a:t>
            </a:r>
            <a:r>
              <a:rPr lang="en-US" sz="1100" b="1" u="sng" dirty="0"/>
              <a:t>to </a:t>
            </a:r>
            <a:r>
              <a:rPr lang="en-US" sz="1100" b="1" u="sng" dirty="0" smtClean="0"/>
              <a:t>goal</a:t>
            </a:r>
            <a:r>
              <a:rPr lang="en-US" sz="1100" b="1" baseline="30000" dirty="0" smtClean="0"/>
              <a:t>15,16</a:t>
            </a:r>
            <a:endParaRPr lang="en-US" sz="1100" b="1" u="sng" dirty="0"/>
          </a:p>
          <a:p>
            <a:r>
              <a:rPr lang="en-US" sz="1100" b="1" dirty="0"/>
              <a:t>Goal Calories: </a:t>
            </a:r>
            <a:endParaRPr lang="en-US" sz="11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90-100 </a:t>
            </a:r>
            <a:r>
              <a:rPr lang="en-US" sz="1100" dirty="0"/>
              <a:t>k</a:t>
            </a:r>
            <a:r>
              <a:rPr lang="en-US" sz="1100" dirty="0" smtClean="0"/>
              <a:t>cal/kg/day  </a:t>
            </a:r>
            <a:r>
              <a:rPr lang="en-US" sz="1100" dirty="0"/>
              <a:t>(may be decreased if paralyzed)</a:t>
            </a:r>
          </a:p>
          <a:p>
            <a:r>
              <a:rPr lang="en-US" sz="1100" b="1" dirty="0" smtClean="0"/>
              <a:t>Fluids: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M</a:t>
            </a:r>
            <a:r>
              <a:rPr lang="en-US" sz="1100" dirty="0" smtClean="0"/>
              <a:t>aintain </a:t>
            </a:r>
            <a:r>
              <a:rPr lang="en-US" sz="1100" dirty="0"/>
              <a:t>100-120 mL/kg or liberalize per team</a:t>
            </a:r>
          </a:p>
          <a:p>
            <a:r>
              <a:rPr lang="en-US" sz="1100" b="1" dirty="0"/>
              <a:t>Dextrose: </a:t>
            </a:r>
            <a:endParaRPr lang="en-US" sz="11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Increase </a:t>
            </a:r>
            <a:r>
              <a:rPr lang="en-US" sz="1100" dirty="0"/>
              <a:t>GIR daily by 1-2 mg/kg/min to a goal of 12-14 mg/kg/min</a:t>
            </a:r>
          </a:p>
          <a:p>
            <a:r>
              <a:rPr lang="en-US" sz="1100" b="1" dirty="0"/>
              <a:t>Amino Acids: </a:t>
            </a:r>
            <a:endParaRPr lang="en-US" sz="11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Increase </a:t>
            </a:r>
            <a:r>
              <a:rPr lang="en-US" sz="1100" dirty="0"/>
              <a:t>daily by 1-1.5 </a:t>
            </a:r>
            <a:r>
              <a:rPr lang="en-US" sz="1100" dirty="0" err="1" smtClean="0"/>
              <a:t>gm</a:t>
            </a:r>
            <a:r>
              <a:rPr lang="en-US" sz="1100" dirty="0" smtClean="0"/>
              <a:t>/kg/day </a:t>
            </a:r>
            <a:r>
              <a:rPr lang="en-US" sz="1100" dirty="0"/>
              <a:t>to a goal of 3-4 </a:t>
            </a:r>
            <a:r>
              <a:rPr lang="en-US" sz="1100" dirty="0" err="1" smtClean="0"/>
              <a:t>gm</a:t>
            </a:r>
            <a:r>
              <a:rPr lang="en-US" sz="1100" dirty="0" smtClean="0"/>
              <a:t>/kg/day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Consider protein restriction if poor </a:t>
            </a:r>
            <a:r>
              <a:rPr lang="en-US" sz="1100" dirty="0"/>
              <a:t>renal function </a:t>
            </a:r>
            <a:endParaRPr lang="en-US" sz="1100" dirty="0" smtClean="0"/>
          </a:p>
          <a:p>
            <a:r>
              <a:rPr lang="en-US" sz="1100" b="1" dirty="0" smtClean="0"/>
              <a:t>Lipids</a:t>
            </a:r>
            <a:r>
              <a:rPr lang="en-US" sz="1100" b="1" dirty="0"/>
              <a:t>: </a:t>
            </a:r>
            <a:endParaRPr lang="en-US" sz="11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N</a:t>
            </a:r>
            <a:r>
              <a:rPr lang="en-US" sz="1100" dirty="0" smtClean="0"/>
              <a:t>o </a:t>
            </a:r>
            <a:r>
              <a:rPr lang="en-US" sz="1100" dirty="0"/>
              <a:t>change if at </a:t>
            </a:r>
            <a:r>
              <a:rPr lang="en-US" sz="1100" dirty="0" smtClean="0"/>
              <a:t>3gm/kg/day</a:t>
            </a:r>
            <a:endParaRPr lang="en-US" sz="11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67149" y="7162801"/>
            <a:ext cx="2686051" cy="1904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b="1" u="sng" dirty="0"/>
              <a:t>Monitoring TPN</a:t>
            </a:r>
            <a:endParaRPr lang="en-US" sz="1100" u="sng" dirty="0"/>
          </a:p>
          <a:p>
            <a:r>
              <a:rPr lang="en-US" sz="1100" b="1" dirty="0"/>
              <a:t>Daily: 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Renal </a:t>
            </a:r>
            <a:r>
              <a:rPr lang="en-US" sz="1100" dirty="0"/>
              <a:t>(Na, K, Chloride, CO2, BUN, </a:t>
            </a:r>
            <a:r>
              <a:rPr lang="en-US" sz="1100" dirty="0" err="1"/>
              <a:t>Creatinine</a:t>
            </a:r>
            <a:r>
              <a:rPr lang="en-US" sz="1100" dirty="0"/>
              <a:t>, Glucose)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Calcium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Magnesium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Phosphorus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Albumin </a:t>
            </a:r>
            <a:endParaRPr lang="en-US" sz="1100" dirty="0" smtClean="0"/>
          </a:p>
          <a:p>
            <a:r>
              <a:rPr lang="en-US" sz="1100" b="1" dirty="0" smtClean="0"/>
              <a:t>1-2 </a:t>
            </a:r>
            <a:r>
              <a:rPr lang="en-US" sz="1100" b="1" dirty="0"/>
              <a:t>x Weekly: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Triglycerides, bile acids, C. </a:t>
            </a:r>
            <a:r>
              <a:rPr lang="en-US" sz="1100" dirty="0" err="1"/>
              <a:t>Bili</a:t>
            </a:r>
            <a:r>
              <a:rPr lang="en-US" sz="1100" dirty="0"/>
              <a:t>, </a:t>
            </a:r>
            <a:r>
              <a:rPr lang="en-US" sz="1100" dirty="0" err="1"/>
              <a:t>U.Bili</a:t>
            </a:r>
            <a:r>
              <a:rPr lang="en-US" sz="1100" dirty="0"/>
              <a:t>, </a:t>
            </a:r>
            <a:r>
              <a:rPr lang="en-US" sz="1100" dirty="0" err="1"/>
              <a:t>Alk</a:t>
            </a:r>
            <a:r>
              <a:rPr lang="en-US" sz="1100" dirty="0"/>
              <a:t> </a:t>
            </a:r>
            <a:r>
              <a:rPr lang="en-US" sz="1100" dirty="0" err="1"/>
              <a:t>phos</a:t>
            </a:r>
            <a:r>
              <a:rPr lang="en-US" sz="1100" dirty="0"/>
              <a:t>, ALT/AST, GGT, </a:t>
            </a:r>
            <a:r>
              <a:rPr lang="en-US" sz="1100" dirty="0" err="1"/>
              <a:t>PreAlbumin</a:t>
            </a:r>
            <a:endParaRPr lang="en-US" sz="1100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57200" y="3581400"/>
            <a:ext cx="114562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Re-evaluate initial </a:t>
            </a:r>
            <a:r>
              <a:rPr lang="en-US" sz="1100" dirty="0" smtClean="0"/>
              <a:t>TPN and labs. Discontinue </a:t>
            </a:r>
            <a:r>
              <a:rPr lang="en-US" sz="1100" dirty="0"/>
              <a:t>if patient too </a:t>
            </a:r>
            <a:r>
              <a:rPr lang="en-US" sz="1100" dirty="0" smtClean="0"/>
              <a:t>unstable.</a:t>
            </a:r>
            <a:endParaRPr lang="en-US" sz="11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133601" y="16764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76400" y="27432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429000" y="11430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Yes</a:t>
            </a:r>
          </a:p>
        </p:txBody>
      </p:sp>
      <p:cxnSp>
        <p:nvCxnSpPr>
          <p:cNvPr id="19" name="AutoShape 10"/>
          <p:cNvCxnSpPr>
            <a:cxnSpLocks noChangeShapeType="1"/>
            <a:stCxn id="5" idx="3"/>
          </p:cNvCxnSpPr>
          <p:nvPr/>
        </p:nvCxnSpPr>
        <p:spPr bwMode="auto">
          <a:xfrm>
            <a:off x="3467100" y="1371600"/>
            <a:ext cx="400049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0"/>
          <p:cNvCxnSpPr>
            <a:cxnSpLocks noChangeShapeType="1"/>
            <a:endCxn id="10" idx="3"/>
          </p:cNvCxnSpPr>
          <p:nvPr/>
        </p:nvCxnSpPr>
        <p:spPr bwMode="auto">
          <a:xfrm flipH="1">
            <a:off x="3285756" y="2920052"/>
            <a:ext cx="590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0"/>
          <p:cNvCxnSpPr>
            <a:cxnSpLocks noChangeShapeType="1"/>
            <a:stCxn id="10" idx="2"/>
            <a:endCxn id="11" idx="0"/>
          </p:cNvCxnSpPr>
          <p:nvPr/>
        </p:nvCxnSpPr>
        <p:spPr bwMode="auto">
          <a:xfrm>
            <a:off x="2676156" y="3415352"/>
            <a:ext cx="0" cy="1660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0"/>
          <p:cNvCxnSpPr>
            <a:cxnSpLocks noChangeShapeType="1"/>
            <a:stCxn id="11" idx="2"/>
            <a:endCxn id="51" idx="0"/>
          </p:cNvCxnSpPr>
          <p:nvPr/>
        </p:nvCxnSpPr>
        <p:spPr bwMode="auto">
          <a:xfrm>
            <a:off x="2676156" y="7076964"/>
            <a:ext cx="0" cy="5430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0"/>
          <p:cNvCxnSpPr>
            <a:cxnSpLocks noChangeShapeType="1"/>
            <a:stCxn id="51" idx="3"/>
            <a:endCxn id="13" idx="1"/>
          </p:cNvCxnSpPr>
          <p:nvPr/>
        </p:nvCxnSpPr>
        <p:spPr bwMode="auto">
          <a:xfrm>
            <a:off x="3285756" y="8115301"/>
            <a:ext cx="58139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Content Placeholder 3"/>
          <p:cNvSpPr txBox="1">
            <a:spLocks/>
          </p:cNvSpPr>
          <p:nvPr/>
        </p:nvSpPr>
        <p:spPr>
          <a:xfrm>
            <a:off x="2066556" y="7620001"/>
            <a:ext cx="1219200" cy="990600"/>
          </a:xfrm>
          <a:prstGeom prst="diamond">
            <a:avLst/>
          </a:prstGeom>
          <a:noFill/>
          <a:ln w="190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dirty="0">
                <a:solidFill>
                  <a:schemeClr val="tx1"/>
                </a:solidFill>
              </a:rPr>
              <a:t>Tolerating </a:t>
            </a:r>
            <a:r>
              <a:rPr lang="en-US" sz="1100" dirty="0" smtClean="0">
                <a:solidFill>
                  <a:schemeClr val="tx1"/>
                </a:solidFill>
              </a:rPr>
              <a:t>Advanced TPN?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1600200" y="7810501"/>
            <a:ext cx="535264" cy="190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</a:t>
            </a: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200400" y="7858453"/>
            <a:ext cx="468312" cy="1425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Yes</a:t>
            </a:r>
          </a:p>
        </p:txBody>
      </p:sp>
      <p:cxnSp>
        <p:nvCxnSpPr>
          <p:cNvPr id="1051" name="Elbow Connector 1050"/>
          <p:cNvCxnSpPr>
            <a:stCxn id="51" idx="1"/>
            <a:endCxn id="14" idx="2"/>
          </p:cNvCxnSpPr>
          <p:nvPr/>
        </p:nvCxnSpPr>
        <p:spPr>
          <a:xfrm rot="10800000">
            <a:off x="1030014" y="4495801"/>
            <a:ext cx="1036542" cy="361950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"/>
          <p:cNvSpPr txBox="1">
            <a:spLocks noChangeArrowheads="1"/>
          </p:cNvSpPr>
          <p:nvPr/>
        </p:nvSpPr>
        <p:spPr bwMode="auto">
          <a:xfrm>
            <a:off x="152400" y="1981200"/>
            <a:ext cx="1826172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Start </a:t>
            </a:r>
            <a:r>
              <a:rPr lang="en-US" sz="1100" dirty="0" smtClean="0"/>
              <a:t>TPN when </a:t>
            </a:r>
            <a:r>
              <a:rPr lang="en-US" sz="1100" dirty="0" err="1" smtClean="0"/>
              <a:t>hemodynamically</a:t>
            </a:r>
            <a:r>
              <a:rPr lang="en-US" sz="1100" dirty="0" smtClean="0"/>
              <a:t> </a:t>
            </a:r>
            <a:r>
              <a:rPr lang="en-US" sz="1100" dirty="0"/>
              <a:t>stable </a:t>
            </a:r>
          </a:p>
        </p:txBody>
      </p:sp>
      <p:cxnSp>
        <p:nvCxnSpPr>
          <p:cNvPr id="77" name="Elbow Connector 76"/>
          <p:cNvCxnSpPr>
            <a:stCxn id="5" idx="1"/>
            <a:endCxn id="75" idx="3"/>
          </p:cNvCxnSpPr>
          <p:nvPr/>
        </p:nvCxnSpPr>
        <p:spPr>
          <a:xfrm rot="10800000" flipV="1">
            <a:off x="1978572" y="1371601"/>
            <a:ext cx="193128" cy="8001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endCxn id="5" idx="2"/>
          </p:cNvCxnSpPr>
          <p:nvPr/>
        </p:nvCxnSpPr>
        <p:spPr>
          <a:xfrm flipV="1">
            <a:off x="1978572" y="1905000"/>
            <a:ext cx="840829" cy="3810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14" idx="1"/>
            <a:endCxn id="75" idx="2"/>
          </p:cNvCxnSpPr>
          <p:nvPr/>
        </p:nvCxnSpPr>
        <p:spPr>
          <a:xfrm rot="10800000" flipH="1">
            <a:off x="457200" y="2362200"/>
            <a:ext cx="608286" cy="1676400"/>
          </a:xfrm>
          <a:prstGeom prst="bentConnector4">
            <a:avLst>
              <a:gd name="adj1" fmla="val -21875"/>
              <a:gd name="adj2" fmla="val 8244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10" idx="1"/>
            <a:endCxn id="14" idx="0"/>
          </p:cNvCxnSpPr>
          <p:nvPr/>
        </p:nvCxnSpPr>
        <p:spPr>
          <a:xfrm rot="10800000" flipV="1">
            <a:off x="1030014" y="2920052"/>
            <a:ext cx="1036542" cy="66134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7523" y="8773886"/>
            <a:ext cx="19239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000" b="1" dirty="0">
                <a:cs typeface="Arial" pitchFamily="34" charset="0"/>
              </a:rPr>
              <a:t>*</a:t>
            </a:r>
            <a:r>
              <a:rPr lang="en-US" sz="1000" b="1" dirty="0"/>
              <a:t>Central Access is most desirable</a:t>
            </a:r>
            <a:endParaRPr lang="en-US" sz="1000" b="1" dirty="0">
              <a:cs typeface="Arial" pitchFamily="34" charset="0"/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793359" y="3301052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6725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6172200" cy="624416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Enteral Feeding </a:t>
            </a:r>
            <a:r>
              <a:rPr lang="en-US" sz="1200" b="1" baseline="30000" dirty="0" smtClean="0">
                <a:latin typeface="+mn-lt"/>
              </a:rPr>
              <a:t>7-11,18,20-25</a:t>
            </a:r>
            <a:endParaRPr lang="en-US" sz="1200" b="1" baseline="30000" dirty="0"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962277" y="8458200"/>
            <a:ext cx="3581399" cy="45194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Continue bolus feeds every 3 </a:t>
            </a:r>
            <a:r>
              <a:rPr lang="en-US" sz="1100" dirty="0" smtClean="0"/>
              <a:t>hours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Compress feeding time to  goal of 20-30 </a:t>
            </a:r>
            <a:r>
              <a:rPr lang="en-US" sz="1100" dirty="0"/>
              <a:t>minutes</a:t>
            </a:r>
            <a:r>
              <a:rPr lang="en-US" sz="1100" b="1" dirty="0"/>
              <a:t> </a:t>
            </a:r>
            <a:endParaRPr lang="en-US" sz="1100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957021" y="6019801"/>
            <a:ext cx="3586655" cy="1290144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Once at 100 mL/kg/day consider </a:t>
            </a:r>
            <a:r>
              <a:rPr lang="en-US" sz="1100" dirty="0"/>
              <a:t>fortifying </a:t>
            </a:r>
            <a:r>
              <a:rPr lang="en-US" sz="1100" dirty="0" smtClean="0"/>
              <a:t>by 2cal/</a:t>
            </a:r>
            <a:r>
              <a:rPr lang="en-US" sz="1100" dirty="0" err="1" smtClean="0"/>
              <a:t>oz</a:t>
            </a:r>
            <a:r>
              <a:rPr lang="en-US" sz="1100" dirty="0" smtClean="0"/>
              <a:t> </a:t>
            </a:r>
            <a:r>
              <a:rPr lang="en-US" sz="1100" dirty="0"/>
              <a:t>every 24 hours </a:t>
            </a:r>
            <a:r>
              <a:rPr lang="en-US" sz="1100" dirty="0" smtClean="0"/>
              <a:t>to goal 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Continue </a:t>
            </a:r>
            <a:r>
              <a:rPr lang="en-US" sz="1100" dirty="0"/>
              <a:t>increasing volume and caloric density to goal of </a:t>
            </a:r>
            <a:r>
              <a:rPr lang="en-US" sz="1100" dirty="0" smtClean="0"/>
              <a:t>120-150 </a:t>
            </a:r>
            <a:r>
              <a:rPr lang="en-US" sz="1100" dirty="0" err="1" smtClean="0"/>
              <a:t>cal</a:t>
            </a:r>
            <a:r>
              <a:rPr lang="en-US" sz="1100" dirty="0" smtClean="0"/>
              <a:t>/kg/day  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Consider transition to bolus feeds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Turn off </a:t>
            </a:r>
            <a:r>
              <a:rPr lang="en-US" sz="1100" dirty="0" smtClean="0"/>
              <a:t>Continuous Nasogastric feed x </a:t>
            </a:r>
            <a:r>
              <a:rPr lang="en-US" sz="1100" dirty="0"/>
              <a:t>2 hours, then give 3 hours volume over 60 minutes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32609" y="7659085"/>
            <a:ext cx="2514600" cy="45917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Evaluate intolerance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Consider gastric motility agents  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03791" y="4622714"/>
            <a:ext cx="2514600" cy="14727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Hold feeds for 1 </a:t>
            </a:r>
            <a:r>
              <a:rPr lang="en-US" sz="1100" dirty="0" smtClean="0"/>
              <a:t>hour. Evaluate </a:t>
            </a:r>
            <a:r>
              <a:rPr lang="en-US" sz="1100" dirty="0"/>
              <a:t>reasons for </a:t>
            </a:r>
            <a:r>
              <a:rPr lang="en-US" sz="1100" dirty="0" smtClean="0"/>
              <a:t>intolerance. Restart </a:t>
            </a:r>
            <a:r>
              <a:rPr lang="en-US" sz="1100" dirty="0"/>
              <a:t>at previous rate </a:t>
            </a:r>
          </a:p>
          <a:p>
            <a:r>
              <a:rPr lang="en-US" sz="1100" dirty="0"/>
              <a:t>Consider: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Decreasing caloric density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Decreasing rate of continuous feed </a:t>
            </a:r>
            <a:endParaRPr lang="en-US" sz="1100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/>
              <a:t>Maximize anti-reflux therapies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/>
              <a:t>Evaluate </a:t>
            </a:r>
            <a:r>
              <a:rPr lang="en-US" sz="1100" dirty="0"/>
              <a:t>need for formula change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Trial NJ feedings if persistent reflux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962276" y="3810002"/>
            <a:ext cx="3581399" cy="858316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Increase feeds by 1 </a:t>
            </a:r>
            <a:r>
              <a:rPr lang="en-US" sz="1100" dirty="0" smtClean="0"/>
              <a:t>mL/kg/</a:t>
            </a:r>
            <a:r>
              <a:rPr lang="en-US" sz="1100" dirty="0" err="1" smtClean="0"/>
              <a:t>hr</a:t>
            </a:r>
            <a:r>
              <a:rPr lang="en-US" sz="1100" dirty="0" smtClean="0"/>
              <a:t> </a:t>
            </a:r>
            <a:r>
              <a:rPr lang="en-US" sz="1100" dirty="0"/>
              <a:t>every 4-6 hours to goal of 4 </a:t>
            </a:r>
            <a:r>
              <a:rPr lang="en-US" sz="1100" dirty="0" smtClean="0"/>
              <a:t>mL/kg/</a:t>
            </a:r>
            <a:r>
              <a:rPr lang="en-US" sz="1100" dirty="0" err="1" smtClean="0"/>
              <a:t>hr</a:t>
            </a:r>
            <a:r>
              <a:rPr lang="en-US" sz="1100" dirty="0" smtClean="0"/>
              <a:t> </a:t>
            </a:r>
            <a:r>
              <a:rPr lang="en-US" sz="1100" dirty="0"/>
              <a:t>(100 </a:t>
            </a:r>
            <a:r>
              <a:rPr lang="en-US" sz="1100" dirty="0" smtClean="0"/>
              <a:t>mL/kg/day</a:t>
            </a:r>
            <a:r>
              <a:rPr lang="en-US" sz="1100" dirty="0"/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Decrease TPN volume accordingly once tolerating 40 </a:t>
            </a:r>
            <a:r>
              <a:rPr lang="en-US" sz="1100" dirty="0" smtClean="0"/>
              <a:t>mL/kg/day</a:t>
            </a:r>
            <a:endParaRPr lang="en-US" sz="11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/>
              <a:t>Monitor </a:t>
            </a:r>
            <a:r>
              <a:rPr lang="en-US" sz="1100" dirty="0"/>
              <a:t>for feeding </a:t>
            </a:r>
            <a:r>
              <a:rPr lang="en-US" sz="1100" dirty="0" smtClean="0"/>
              <a:t>intolerance </a:t>
            </a:r>
            <a:endParaRPr lang="en-US" sz="1100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03791" y="2564359"/>
            <a:ext cx="2514600" cy="639816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Continue TPN + </a:t>
            </a:r>
            <a:r>
              <a:rPr lang="en-US" sz="1100" dirty="0" smtClean="0"/>
              <a:t>IL. Increase </a:t>
            </a:r>
            <a:r>
              <a:rPr lang="en-US" sz="1100" dirty="0"/>
              <a:t>caloric density to goal (see TPN </a:t>
            </a:r>
            <a:r>
              <a:rPr lang="en-US" sz="1100" dirty="0" smtClean="0"/>
              <a:t>recommendations</a:t>
            </a:r>
            <a:r>
              <a:rPr lang="en-US" sz="1100" dirty="0"/>
              <a:t>)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962275" y="828607"/>
            <a:ext cx="3581400" cy="1169672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>
                <a:effectLst/>
                <a:ea typeface="Times New Roman"/>
              </a:rPr>
              <a:t>Start continuous enteral feeds at 1 mL/kg/</a:t>
            </a:r>
            <a:r>
              <a:rPr lang="en-US" sz="1100" dirty="0" err="1" smtClean="0">
                <a:effectLst/>
                <a:ea typeface="Times New Roman"/>
              </a:rPr>
              <a:t>hr</a:t>
            </a:r>
            <a:r>
              <a:rPr lang="en-US" sz="1100" dirty="0" smtClean="0">
                <a:effectLst/>
                <a:ea typeface="Times New Roman"/>
              </a:rPr>
              <a:t> (25 mL/kg/day)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100" dirty="0" smtClean="0">
                <a:effectLst/>
                <a:ea typeface="Times New Roman"/>
              </a:rPr>
              <a:t>Recommend Expressed Breast Milk(EBM)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effectLst/>
                <a:ea typeface="Times New Roman"/>
              </a:rPr>
              <a:t>If no EBM, standard 20 </a:t>
            </a:r>
            <a:r>
              <a:rPr lang="en-US" sz="1100" dirty="0" err="1" smtClean="0">
                <a:effectLst/>
                <a:ea typeface="Times New Roman"/>
              </a:rPr>
              <a:t>cal</a:t>
            </a:r>
            <a:r>
              <a:rPr lang="en-US" sz="1100" dirty="0" smtClean="0">
                <a:effectLst/>
                <a:ea typeface="Times New Roman"/>
              </a:rPr>
              <a:t>/</a:t>
            </a:r>
            <a:r>
              <a:rPr lang="en-US" sz="1100" dirty="0" err="1" smtClean="0">
                <a:effectLst/>
                <a:ea typeface="Times New Roman"/>
              </a:rPr>
              <a:t>oz</a:t>
            </a:r>
            <a:r>
              <a:rPr lang="en-US" sz="1100" dirty="0" smtClean="0">
                <a:effectLst/>
                <a:ea typeface="Times New Roman"/>
              </a:rPr>
              <a:t> formula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effectLst/>
                <a:ea typeface="Times New Roman"/>
              </a:rPr>
              <a:t>Continue TPN/IL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effectLst/>
                <a:ea typeface="Times New Roman"/>
              </a:rPr>
              <a:t>Registered Dietician nutrition evaluation</a:t>
            </a:r>
            <a:endParaRPr lang="en-US" sz="1100" dirty="0">
              <a:effectLst/>
              <a:ea typeface="Times New Roman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790949" y="4850729"/>
            <a:ext cx="1924050" cy="1016671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Tolerating </a:t>
            </a:r>
            <a:r>
              <a:rPr lang="en-US" sz="1100" dirty="0" smtClean="0">
                <a:solidFill>
                  <a:schemeClr val="tx1"/>
                </a:solidFill>
              </a:rPr>
              <a:t>enteral feeds?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Diamond 23"/>
          <p:cNvSpPr/>
          <p:nvPr/>
        </p:nvSpPr>
        <p:spPr>
          <a:xfrm>
            <a:off x="55180" y="533401"/>
            <a:ext cx="2611821" cy="1760083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Can start enteral feeds?</a:t>
            </a:r>
            <a:r>
              <a:rPr kumimoji="0" lang="en-US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(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Evaluate safety o</a:t>
            </a:r>
            <a:r>
              <a:rPr lang="en-US" sz="1100" dirty="0" smtClean="0">
                <a:solidFill>
                  <a:schemeClr val="tx1"/>
                </a:solidFill>
                <a:cs typeface="Arial" pitchFamily="34" charset="0"/>
              </a:rPr>
              <a:t>f enteral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feeding. Inotrope use not an absolute </a:t>
            </a:r>
            <a:r>
              <a:rPr lang="en-US" sz="1100" dirty="0">
                <a:solidFill>
                  <a:schemeClr val="tx1"/>
                </a:solidFill>
                <a:cs typeface="Arial" pitchFamily="34" charset="0"/>
              </a:rPr>
              <a:t>c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ontraindication)</a:t>
            </a:r>
          </a:p>
        </p:txBody>
      </p:sp>
      <p:sp>
        <p:nvSpPr>
          <p:cNvPr id="28" name="Diamond 27"/>
          <p:cNvSpPr/>
          <p:nvPr/>
        </p:nvSpPr>
        <p:spPr>
          <a:xfrm>
            <a:off x="3557094" y="2164636"/>
            <a:ext cx="2381250" cy="1439261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Tolerating </a:t>
            </a:r>
            <a:r>
              <a:rPr lang="en-US" sz="1100" dirty="0" smtClean="0">
                <a:solidFill>
                  <a:schemeClr val="tx1"/>
                </a:solidFill>
              </a:rPr>
              <a:t>enteral feeds? (i.e. normal abdominal exam, </a:t>
            </a:r>
            <a:r>
              <a:rPr lang="en-US" sz="1100" dirty="0">
                <a:solidFill>
                  <a:schemeClr val="tx1"/>
                </a:solidFill>
              </a:rPr>
              <a:t>girth, </a:t>
            </a:r>
            <a:r>
              <a:rPr lang="en-US" sz="1100" dirty="0" smtClean="0">
                <a:solidFill>
                  <a:schemeClr val="tx1"/>
                </a:solidFill>
              </a:rPr>
              <a:t>stool </a:t>
            </a:r>
            <a:r>
              <a:rPr lang="en-US" sz="1100" dirty="0">
                <a:solidFill>
                  <a:schemeClr val="tx1"/>
                </a:solidFill>
              </a:rPr>
              <a:t>guaiac, </a:t>
            </a:r>
            <a:r>
              <a:rPr lang="en-US" sz="1100" dirty="0" smtClean="0">
                <a:solidFill>
                  <a:schemeClr val="tx1"/>
                </a:solidFill>
              </a:rPr>
              <a:t>and residuals)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" name="Diamond 29"/>
          <p:cNvSpPr/>
          <p:nvPr/>
        </p:nvSpPr>
        <p:spPr>
          <a:xfrm>
            <a:off x="3785694" y="7471541"/>
            <a:ext cx="1924050" cy="834259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Tolerating </a:t>
            </a:r>
            <a:r>
              <a:rPr lang="en-US" sz="1100" dirty="0" smtClean="0">
                <a:solidFill>
                  <a:schemeClr val="tx1"/>
                </a:solidFill>
              </a:rPr>
              <a:t>enteral feeds?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029201" y="57912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Yes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914401" y="22860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514600" y="11430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Yes</a:t>
            </a:r>
          </a:p>
        </p:txBody>
      </p:sp>
      <p:sp>
        <p:nvSpPr>
          <p:cNvPr id="2048" name="Text Box 8"/>
          <p:cNvSpPr txBox="1">
            <a:spLocks noChangeArrowheads="1"/>
          </p:cNvSpPr>
          <p:nvPr/>
        </p:nvSpPr>
        <p:spPr bwMode="auto">
          <a:xfrm>
            <a:off x="4876801" y="35814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Yes</a:t>
            </a:r>
          </a:p>
        </p:txBody>
      </p:sp>
      <p:sp>
        <p:nvSpPr>
          <p:cNvPr id="2049" name="Text Box 9"/>
          <p:cNvSpPr txBox="1">
            <a:spLocks noChangeArrowheads="1"/>
          </p:cNvSpPr>
          <p:nvPr/>
        </p:nvSpPr>
        <p:spPr bwMode="auto">
          <a:xfrm>
            <a:off x="4941887" y="8229600"/>
            <a:ext cx="392113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Yes</a:t>
            </a:r>
          </a:p>
        </p:txBody>
      </p:sp>
      <p:cxnSp>
        <p:nvCxnSpPr>
          <p:cNvPr id="2058" name="AutoShape 10"/>
          <p:cNvCxnSpPr>
            <a:cxnSpLocks noChangeShapeType="1"/>
            <a:stCxn id="24" idx="3"/>
            <a:endCxn id="19" idx="1"/>
          </p:cNvCxnSpPr>
          <p:nvPr/>
        </p:nvCxnSpPr>
        <p:spPr bwMode="auto">
          <a:xfrm>
            <a:off x="2667001" y="1413443"/>
            <a:ext cx="2952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9" name="AutoShape 11"/>
          <p:cNvCxnSpPr>
            <a:cxnSpLocks noChangeShapeType="1"/>
            <a:stCxn id="28" idx="2"/>
            <a:endCxn id="17" idx="0"/>
          </p:cNvCxnSpPr>
          <p:nvPr/>
        </p:nvCxnSpPr>
        <p:spPr bwMode="auto">
          <a:xfrm>
            <a:off x="4747719" y="3603897"/>
            <a:ext cx="5257" cy="2061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10"/>
          <p:cNvCxnSpPr>
            <a:cxnSpLocks noChangeShapeType="1"/>
            <a:stCxn id="19" idx="2"/>
            <a:endCxn id="28" idx="0"/>
          </p:cNvCxnSpPr>
          <p:nvPr/>
        </p:nvCxnSpPr>
        <p:spPr bwMode="auto">
          <a:xfrm flipH="1">
            <a:off x="4747719" y="1998279"/>
            <a:ext cx="5256" cy="1663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11"/>
          <p:cNvCxnSpPr>
            <a:cxnSpLocks noChangeShapeType="1"/>
            <a:stCxn id="24" idx="2"/>
            <a:endCxn id="18" idx="0"/>
          </p:cNvCxnSpPr>
          <p:nvPr/>
        </p:nvCxnSpPr>
        <p:spPr bwMode="auto">
          <a:xfrm>
            <a:off x="1361091" y="2293484"/>
            <a:ext cx="0" cy="270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12"/>
          <p:cNvCxnSpPr>
            <a:cxnSpLocks noChangeShapeType="1"/>
            <a:stCxn id="8" idx="2"/>
            <a:endCxn id="11" idx="0"/>
          </p:cNvCxnSpPr>
          <p:nvPr/>
        </p:nvCxnSpPr>
        <p:spPr bwMode="auto">
          <a:xfrm flipH="1">
            <a:off x="4750349" y="5867400"/>
            <a:ext cx="2625" cy="15240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10"/>
          <p:cNvCxnSpPr>
            <a:cxnSpLocks noChangeShapeType="1"/>
            <a:stCxn id="17" idx="2"/>
            <a:endCxn id="8" idx="0"/>
          </p:cNvCxnSpPr>
          <p:nvPr/>
        </p:nvCxnSpPr>
        <p:spPr bwMode="auto">
          <a:xfrm flipH="1">
            <a:off x="4752974" y="4668318"/>
            <a:ext cx="2" cy="18241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11"/>
          <p:cNvCxnSpPr>
            <a:cxnSpLocks noChangeShapeType="1"/>
            <a:stCxn id="8" idx="1"/>
            <a:endCxn id="16" idx="3"/>
          </p:cNvCxnSpPr>
          <p:nvPr/>
        </p:nvCxnSpPr>
        <p:spPr bwMode="auto">
          <a:xfrm flipH="1" flipV="1">
            <a:off x="2618391" y="5359064"/>
            <a:ext cx="1172558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13"/>
          <p:cNvCxnSpPr>
            <a:cxnSpLocks noChangeShapeType="1"/>
            <a:stCxn id="30" idx="2"/>
            <a:endCxn id="10" idx="0"/>
          </p:cNvCxnSpPr>
          <p:nvPr/>
        </p:nvCxnSpPr>
        <p:spPr bwMode="auto">
          <a:xfrm>
            <a:off x="4747719" y="8305800"/>
            <a:ext cx="5258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10"/>
          <p:cNvCxnSpPr>
            <a:cxnSpLocks noChangeShapeType="1"/>
            <a:stCxn id="28" idx="1"/>
            <a:endCxn id="18" idx="3"/>
          </p:cNvCxnSpPr>
          <p:nvPr/>
        </p:nvCxnSpPr>
        <p:spPr bwMode="auto">
          <a:xfrm flipH="1">
            <a:off x="2618391" y="2884267"/>
            <a:ext cx="93870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12"/>
          <p:cNvCxnSpPr>
            <a:cxnSpLocks noChangeShapeType="1"/>
            <a:stCxn id="30" idx="1"/>
            <a:endCxn id="13" idx="3"/>
          </p:cNvCxnSpPr>
          <p:nvPr/>
        </p:nvCxnSpPr>
        <p:spPr bwMode="auto">
          <a:xfrm flipH="1" flipV="1">
            <a:off x="2647209" y="7888670"/>
            <a:ext cx="1138485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13"/>
          <p:cNvCxnSpPr>
            <a:cxnSpLocks noChangeShapeType="1"/>
            <a:stCxn id="11" idx="2"/>
            <a:endCxn id="30" idx="0"/>
          </p:cNvCxnSpPr>
          <p:nvPr/>
        </p:nvCxnSpPr>
        <p:spPr bwMode="auto">
          <a:xfrm flipH="1">
            <a:off x="4747719" y="7309945"/>
            <a:ext cx="2630" cy="1615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8" name="Text Box 6"/>
          <p:cNvSpPr txBox="1">
            <a:spLocks noChangeArrowheads="1"/>
          </p:cNvSpPr>
          <p:nvPr/>
        </p:nvSpPr>
        <p:spPr bwMode="auto">
          <a:xfrm>
            <a:off x="3494088" y="76200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</a:t>
            </a:r>
          </a:p>
        </p:txBody>
      </p:sp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3429000" y="51054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</a:t>
            </a:r>
          </a:p>
        </p:txBody>
      </p:sp>
      <p:sp>
        <p:nvSpPr>
          <p:cNvPr id="130" name="Text Box 6"/>
          <p:cNvSpPr txBox="1">
            <a:spLocks noChangeArrowheads="1"/>
          </p:cNvSpPr>
          <p:nvPr/>
        </p:nvSpPr>
        <p:spPr bwMode="auto">
          <a:xfrm>
            <a:off x="3200400" y="25908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262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6172200" cy="624416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Oral Feeding</a:t>
            </a:r>
            <a:r>
              <a:rPr lang="en-US" sz="1200" b="1" baseline="30000" dirty="0" smtClean="0"/>
              <a:t>7-11,18,20-25</a:t>
            </a:r>
            <a:endParaRPr lang="en-US" sz="1200" baseline="30000" dirty="0">
              <a:latin typeface="+mn-lt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120305" y="8542372"/>
            <a:ext cx="3456536" cy="3810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100" dirty="0"/>
              <a:t>Continue to monitor intake and weight gain, optimize calories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127749" y="6314828"/>
            <a:ext cx="3456536" cy="543172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Remove NG tube and offer all feeds orally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Monitor daily oral intake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Optimize caloric </a:t>
            </a:r>
            <a:r>
              <a:rPr lang="en-US" sz="1100" dirty="0" smtClean="0"/>
              <a:t>intake</a:t>
            </a:r>
            <a:endParaRPr lang="en-US" sz="11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53241" y="7514108"/>
            <a:ext cx="2514600" cy="396609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</a:rPr>
              <a:t>Evaluate intolerance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</a:rPr>
              <a:t>Consider gastric motility agents  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53241" y="4441470"/>
            <a:ext cx="2514600" cy="199548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Individualize patients feeding plan according to infant cues and progression with PO </a:t>
            </a:r>
            <a:r>
              <a:rPr lang="en-US" sz="1100" dirty="0" smtClean="0"/>
              <a:t>feeding. </a:t>
            </a:r>
            <a:endParaRPr lang="en-US" sz="11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Consider trial of various nipple varieties (low flow nipple, NUK nipple, thicken feeds)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Investigate and address contributing factors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Consider GI, Speech consult as needed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Consider </a:t>
            </a:r>
            <a:r>
              <a:rPr lang="en-US" sz="1100" dirty="0" smtClean="0"/>
              <a:t>Modified Barium Swallow</a:t>
            </a:r>
            <a:endParaRPr lang="en-US" sz="1100" dirty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127747" y="4092162"/>
            <a:ext cx="3456537" cy="47148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Continue to offer PO feed prior to every bolus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/>
              <a:t>Administer remaining volume via NG</a:t>
            </a:r>
            <a:endParaRPr lang="en-US" sz="1100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53241" y="2714298"/>
            <a:ext cx="2514600" cy="714702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Continue NG </a:t>
            </a:r>
            <a:r>
              <a:rPr lang="en-US" sz="1100" dirty="0" smtClean="0"/>
              <a:t>feeds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/>
              <a:t>Offer Non Nutritive sucking q </a:t>
            </a:r>
            <a:r>
              <a:rPr lang="en-US" sz="1100" dirty="0"/>
              <a:t>3 hours and ad lib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Re-evaluate in 24 </a:t>
            </a:r>
            <a:r>
              <a:rPr lang="en-US" sz="1100" dirty="0" smtClean="0"/>
              <a:t>hours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127748" y="1080793"/>
            <a:ext cx="3456537" cy="765604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effectLst/>
                <a:ea typeface="Times New Roman"/>
              </a:rPr>
              <a:t>Oral trials prior to NG feeds 1-2 times per day as tolerated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100" dirty="0" smtClean="0">
                <a:effectLst/>
                <a:ea typeface="Times New Roman"/>
              </a:rPr>
              <a:t>Assess suck and swallow, respiratory status, oxygen saturation, </a:t>
            </a:r>
            <a:r>
              <a:rPr lang="en-US" sz="1100" dirty="0" smtClean="0">
                <a:ea typeface="Times New Roman"/>
              </a:rPr>
              <a:t>NIRS</a:t>
            </a:r>
            <a:endParaRPr lang="en-US" sz="1100" dirty="0" smtClean="0">
              <a:effectLst/>
              <a:ea typeface="Times New Roman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927532" y="4819411"/>
            <a:ext cx="1856969" cy="1239605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Tolerating </a:t>
            </a:r>
            <a:r>
              <a:rPr lang="en-US" sz="1100" u="sng" dirty="0" smtClean="0">
                <a:solidFill>
                  <a:schemeClr val="tx1"/>
                </a:solidFill>
              </a:rPr>
              <a:t>&gt;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75% of goal </a:t>
            </a:r>
            <a:r>
              <a:rPr lang="en-US" sz="1100" dirty="0" smtClean="0">
                <a:solidFill>
                  <a:schemeClr val="tx1"/>
                </a:solidFill>
              </a:rPr>
              <a:t>calories orally at least 48 hours?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Diamond 23"/>
          <p:cNvSpPr/>
          <p:nvPr/>
        </p:nvSpPr>
        <p:spPr>
          <a:xfrm>
            <a:off x="299710" y="594521"/>
            <a:ext cx="2421661" cy="1738148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US" sz="1100" u="sng" dirty="0" smtClean="0">
                <a:solidFill>
                  <a:schemeClr val="tx1"/>
                </a:solidFill>
                <a:cs typeface="Arial" pitchFamily="34" charset="0"/>
              </a:rPr>
              <a:t>Begin to attempt</a:t>
            </a:r>
          </a:p>
          <a:p>
            <a:pPr lvl="0" algn="ctr"/>
            <a:r>
              <a:rPr lang="en-US" sz="1100" u="sng" dirty="0" smtClean="0">
                <a:solidFill>
                  <a:schemeClr val="tx1"/>
                </a:solidFill>
                <a:cs typeface="Arial" pitchFamily="34" charset="0"/>
              </a:rPr>
              <a:t>oral </a:t>
            </a:r>
            <a:r>
              <a:rPr lang="en-US" sz="1100" u="sng" dirty="0">
                <a:solidFill>
                  <a:schemeClr val="tx1"/>
                </a:solidFill>
                <a:cs typeface="Arial" pitchFamily="34" charset="0"/>
              </a:rPr>
              <a:t>feeds? </a:t>
            </a:r>
            <a:endParaRPr lang="en-US" sz="1100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Bedside feeding evaluation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Speech, OT, ENT evaluation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Diamond 27"/>
          <p:cNvSpPr/>
          <p:nvPr/>
        </p:nvSpPr>
        <p:spPr>
          <a:xfrm>
            <a:off x="3699459" y="2271549"/>
            <a:ext cx="2298229" cy="1600199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Tolerating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oral </a:t>
            </a:r>
            <a:r>
              <a:rPr lang="en-US" sz="1100" dirty="0">
                <a:solidFill>
                  <a:schemeClr val="tx1"/>
                </a:solidFill>
              </a:rPr>
              <a:t>attempts?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(i.e. normal </a:t>
            </a:r>
            <a:r>
              <a:rPr lang="en-US" sz="1100" dirty="0">
                <a:solidFill>
                  <a:schemeClr val="tx1"/>
                </a:solidFill>
              </a:rPr>
              <a:t>abdominal exam, girth,  stool guaiac, </a:t>
            </a:r>
            <a:r>
              <a:rPr lang="en-US" sz="1100" dirty="0" smtClean="0">
                <a:solidFill>
                  <a:schemeClr val="tx1"/>
                </a:solidFill>
              </a:rPr>
              <a:t>and residuals)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" name="Diamond 29"/>
          <p:cNvSpPr/>
          <p:nvPr/>
        </p:nvSpPr>
        <p:spPr>
          <a:xfrm>
            <a:off x="3716999" y="7076925"/>
            <a:ext cx="2277482" cy="1244819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en-US" sz="1100" dirty="0" smtClean="0">
                <a:solidFill>
                  <a:schemeClr val="tx1"/>
                </a:solidFill>
              </a:rPr>
              <a:t>Adequate oral intake? (Goal </a:t>
            </a:r>
            <a:r>
              <a:rPr lang="en-US" sz="1100" dirty="0">
                <a:solidFill>
                  <a:schemeClr val="tx1"/>
                </a:solidFill>
              </a:rPr>
              <a:t>weight gain of 20-30 </a:t>
            </a:r>
            <a:r>
              <a:rPr lang="en-US" sz="1100" dirty="0" err="1" smtClean="0">
                <a:solidFill>
                  <a:schemeClr val="tx1"/>
                </a:solidFill>
              </a:rPr>
              <a:t>gm</a:t>
            </a:r>
            <a:r>
              <a:rPr lang="en-US" sz="1100" dirty="0" smtClean="0">
                <a:solidFill>
                  <a:schemeClr val="tx1"/>
                </a:solidFill>
              </a:rPr>
              <a:t>/day)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814271" y="6071036"/>
            <a:ext cx="378442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cs typeface="Arial" pitchFamily="34" charset="0"/>
              </a:rPr>
              <a:t>Yes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447801" y="2438400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pitchFamily="34" charset="0"/>
              </a:rPr>
              <a:t>No</a:t>
            </a:r>
            <a:endParaRPr lang="en-US" sz="11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623343" y="1092466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cs typeface="Arial" pitchFamily="34" charset="0"/>
              </a:rPr>
              <a:t>Yes</a:t>
            </a:r>
          </a:p>
        </p:txBody>
      </p:sp>
      <p:sp>
        <p:nvSpPr>
          <p:cNvPr id="2048" name="Text Box 8"/>
          <p:cNvSpPr txBox="1">
            <a:spLocks noChangeArrowheads="1"/>
          </p:cNvSpPr>
          <p:nvPr/>
        </p:nvSpPr>
        <p:spPr bwMode="auto">
          <a:xfrm>
            <a:off x="4953000" y="3810001"/>
            <a:ext cx="1104009" cy="1719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cs typeface="Arial" pitchFamily="34" charset="0"/>
              </a:rPr>
              <a:t>Yes</a:t>
            </a:r>
          </a:p>
        </p:txBody>
      </p:sp>
      <p:sp>
        <p:nvSpPr>
          <p:cNvPr id="2049" name="Text Box 9"/>
          <p:cNvSpPr txBox="1">
            <a:spLocks noChangeArrowheads="1"/>
          </p:cNvSpPr>
          <p:nvPr/>
        </p:nvSpPr>
        <p:spPr bwMode="auto">
          <a:xfrm>
            <a:off x="4890472" y="8305800"/>
            <a:ext cx="378442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cs typeface="Arial" pitchFamily="34" charset="0"/>
              </a:rPr>
              <a:t>Yes</a:t>
            </a:r>
          </a:p>
        </p:txBody>
      </p:sp>
      <p:cxnSp>
        <p:nvCxnSpPr>
          <p:cNvPr id="2058" name="AutoShape 10"/>
          <p:cNvCxnSpPr>
            <a:cxnSpLocks noChangeShapeType="1"/>
            <a:stCxn id="24" idx="3"/>
            <a:endCxn id="19" idx="1"/>
          </p:cNvCxnSpPr>
          <p:nvPr/>
        </p:nvCxnSpPr>
        <p:spPr bwMode="auto">
          <a:xfrm>
            <a:off x="2721371" y="1463595"/>
            <a:ext cx="40637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9" name="AutoShape 11"/>
          <p:cNvCxnSpPr>
            <a:cxnSpLocks noChangeShapeType="1"/>
            <a:stCxn id="28" idx="2"/>
            <a:endCxn id="17" idx="0"/>
          </p:cNvCxnSpPr>
          <p:nvPr/>
        </p:nvCxnSpPr>
        <p:spPr bwMode="auto">
          <a:xfrm>
            <a:off x="4848574" y="3871748"/>
            <a:ext cx="7442" cy="22041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10"/>
          <p:cNvCxnSpPr>
            <a:cxnSpLocks noChangeShapeType="1"/>
            <a:stCxn id="19" idx="2"/>
            <a:endCxn id="28" idx="0"/>
          </p:cNvCxnSpPr>
          <p:nvPr/>
        </p:nvCxnSpPr>
        <p:spPr bwMode="auto">
          <a:xfrm flipH="1">
            <a:off x="4848574" y="1846397"/>
            <a:ext cx="7443" cy="4251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11"/>
          <p:cNvCxnSpPr>
            <a:cxnSpLocks noChangeShapeType="1"/>
            <a:stCxn id="24" idx="2"/>
            <a:endCxn id="18" idx="0"/>
          </p:cNvCxnSpPr>
          <p:nvPr/>
        </p:nvCxnSpPr>
        <p:spPr bwMode="auto">
          <a:xfrm>
            <a:off x="1510541" y="2332669"/>
            <a:ext cx="0" cy="38162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12"/>
          <p:cNvCxnSpPr>
            <a:cxnSpLocks noChangeShapeType="1"/>
            <a:stCxn id="8" idx="2"/>
            <a:endCxn id="11" idx="0"/>
          </p:cNvCxnSpPr>
          <p:nvPr/>
        </p:nvCxnSpPr>
        <p:spPr bwMode="auto">
          <a:xfrm>
            <a:off x="4856017" y="6059016"/>
            <a:ext cx="0" cy="255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10"/>
          <p:cNvCxnSpPr>
            <a:cxnSpLocks noChangeShapeType="1"/>
            <a:stCxn id="17" idx="2"/>
            <a:endCxn id="8" idx="0"/>
          </p:cNvCxnSpPr>
          <p:nvPr/>
        </p:nvCxnSpPr>
        <p:spPr bwMode="auto">
          <a:xfrm>
            <a:off x="4856016" y="4563650"/>
            <a:ext cx="1" cy="2557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11"/>
          <p:cNvCxnSpPr>
            <a:cxnSpLocks noChangeShapeType="1"/>
            <a:stCxn id="8" idx="1"/>
            <a:endCxn id="16" idx="3"/>
          </p:cNvCxnSpPr>
          <p:nvPr/>
        </p:nvCxnSpPr>
        <p:spPr bwMode="auto">
          <a:xfrm flipH="1">
            <a:off x="2767841" y="5439214"/>
            <a:ext cx="115969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13"/>
          <p:cNvCxnSpPr>
            <a:cxnSpLocks noChangeShapeType="1"/>
            <a:stCxn id="30" idx="2"/>
            <a:endCxn id="10" idx="0"/>
          </p:cNvCxnSpPr>
          <p:nvPr/>
        </p:nvCxnSpPr>
        <p:spPr bwMode="auto">
          <a:xfrm flipH="1">
            <a:off x="4848573" y="8321744"/>
            <a:ext cx="7167" cy="220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10"/>
          <p:cNvCxnSpPr>
            <a:cxnSpLocks noChangeShapeType="1"/>
            <a:stCxn id="28" idx="1"/>
            <a:endCxn id="18" idx="3"/>
          </p:cNvCxnSpPr>
          <p:nvPr/>
        </p:nvCxnSpPr>
        <p:spPr bwMode="auto">
          <a:xfrm flipH="1">
            <a:off x="2767841" y="3071649"/>
            <a:ext cx="93161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12"/>
          <p:cNvCxnSpPr>
            <a:cxnSpLocks noChangeShapeType="1"/>
            <a:stCxn id="30" idx="1"/>
            <a:endCxn id="13" idx="3"/>
          </p:cNvCxnSpPr>
          <p:nvPr/>
        </p:nvCxnSpPr>
        <p:spPr bwMode="auto">
          <a:xfrm flipH="1">
            <a:off x="2767841" y="7699335"/>
            <a:ext cx="949158" cy="130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13"/>
          <p:cNvCxnSpPr>
            <a:cxnSpLocks noChangeShapeType="1"/>
            <a:stCxn id="11" idx="2"/>
            <a:endCxn id="30" idx="0"/>
          </p:cNvCxnSpPr>
          <p:nvPr/>
        </p:nvCxnSpPr>
        <p:spPr bwMode="auto">
          <a:xfrm flipH="1">
            <a:off x="4855740" y="6858000"/>
            <a:ext cx="277" cy="218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8" name="Text Box 6"/>
          <p:cNvSpPr txBox="1">
            <a:spLocks noChangeArrowheads="1"/>
          </p:cNvSpPr>
          <p:nvPr/>
        </p:nvSpPr>
        <p:spPr bwMode="auto">
          <a:xfrm>
            <a:off x="3126758" y="7505699"/>
            <a:ext cx="378442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pitchFamily="34" charset="0"/>
              </a:rPr>
              <a:t>No</a:t>
            </a:r>
            <a:endParaRPr lang="en-US" sz="11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3507758" y="5232836"/>
            <a:ext cx="378442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pitchFamily="34" charset="0"/>
              </a:rPr>
              <a:t>No</a:t>
            </a:r>
            <a:endParaRPr lang="en-US" sz="11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0" name="Text Box 6"/>
          <p:cNvSpPr txBox="1">
            <a:spLocks noChangeArrowheads="1"/>
          </p:cNvSpPr>
          <p:nvPr/>
        </p:nvSpPr>
        <p:spPr bwMode="auto">
          <a:xfrm>
            <a:off x="3431558" y="2781301"/>
            <a:ext cx="378442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pitchFamily="34" charset="0"/>
              </a:rPr>
              <a:t>No</a:t>
            </a:r>
            <a:endParaRPr lang="en-US" sz="11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685800"/>
          </a:xfrm>
        </p:spPr>
        <p:txBody>
          <a:bodyPr>
            <a:normAutofit/>
          </a:bodyPr>
          <a:lstStyle/>
          <a:p>
            <a:pPr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prstClr val="black"/>
                </a:solidFill>
                <a:ea typeface="Calibri"/>
                <a:cs typeface="Times New Roman"/>
              </a:rPr>
              <a:t>Feeding </a:t>
            </a:r>
            <a:r>
              <a:rPr lang="en-US" sz="2000" b="1" dirty="0" smtClean="0">
                <a:solidFill>
                  <a:prstClr val="black"/>
                </a:solidFill>
                <a:ea typeface="Calibri"/>
                <a:cs typeface="Times New Roman"/>
              </a:rPr>
              <a:t>Discharge Checklist</a:t>
            </a:r>
            <a:r>
              <a:rPr lang="en-US" sz="1200" baseline="30000" dirty="0" smtClean="0">
                <a:solidFill>
                  <a:prstClr val="black"/>
                </a:solidFill>
                <a:ea typeface="Calibri"/>
                <a:cs typeface="Times New Roman"/>
              </a:rPr>
              <a:t>11,19</a:t>
            </a:r>
            <a:r>
              <a:rPr lang="en-US" sz="2000" baseline="300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6172200" cy="6857999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3 days of consecutive weight gain of </a:t>
            </a:r>
            <a:r>
              <a:rPr lang="en-US" sz="1400" u="sng" dirty="0" smtClean="0">
                <a:effectLst/>
                <a:ea typeface="Calibri"/>
                <a:cs typeface="Times New Roman"/>
              </a:rPr>
              <a:t>&gt;</a:t>
            </a:r>
            <a:r>
              <a:rPr lang="en-US" sz="1400" dirty="0" smtClean="0">
                <a:effectLst/>
                <a:ea typeface="Calibri"/>
                <a:cs typeface="Times New Roman"/>
              </a:rPr>
              <a:t> 10gm/day (</a:t>
            </a:r>
            <a:r>
              <a:rPr lang="en-US" sz="1400" dirty="0" smtClean="0">
                <a:ea typeface="Calibri"/>
                <a:cs typeface="Times New Roman"/>
              </a:rPr>
              <a:t>using same </a:t>
            </a:r>
            <a:r>
              <a:rPr lang="en-US" sz="1400" dirty="0" smtClean="0">
                <a:effectLst/>
                <a:ea typeface="Calibri"/>
                <a:cs typeface="Times New Roman"/>
              </a:rPr>
              <a:t>scale)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endParaRPr lang="en-U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Tolerance of home feeding regimen for 3 days (no change in emesis pattern or stool pattern)</a:t>
            </a:r>
            <a:endParaRPr lang="en-U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endParaRPr lang="en-US" sz="1400" dirty="0" smtClean="0">
              <a:effectLst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Parental Teach-back of: 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Correct mixing of formula 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Discharge feeding regimen (including appropriate volumes and tube placement/care if needed)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Correct weighing technique using the same scale that will be used at home during </a:t>
            </a:r>
            <a:r>
              <a:rPr lang="en-US" sz="1400" dirty="0" err="1" smtClean="0">
                <a:effectLst/>
                <a:ea typeface="Calibri"/>
                <a:cs typeface="Times New Roman"/>
              </a:rPr>
              <a:t>interstage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Use of home monitor log</a:t>
            </a:r>
            <a:endParaRPr lang="en-U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endParaRPr lang="en-US" sz="1400" dirty="0" smtClean="0">
              <a:effectLst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Written feeding plan that includes: 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Formula type and concentration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Feeding route and volumes 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Weight gain goals</a:t>
            </a:r>
            <a:endParaRPr lang="en-U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endParaRPr lang="en-US" sz="1400" dirty="0" smtClean="0">
              <a:effectLst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"/>
              <a:tabLst>
                <a:tab pos="4572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Family has identified where they will obtain formula and supplies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Family to Provide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WIC</a:t>
            </a:r>
            <a:endParaRPr lang="en-US" sz="14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itchFamily="49" charset="0"/>
              <a:buChar char="o"/>
              <a:tabLst>
                <a:tab pos="9144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Home Health</a:t>
            </a:r>
            <a:endParaRPr lang="en-U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"/>
              <a:tabLst>
                <a:tab pos="457200" algn="l"/>
              </a:tabLst>
            </a:pPr>
            <a:endParaRPr lang="en-US" sz="1400" dirty="0" smtClean="0">
              <a:effectLst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"/>
              <a:tabLst>
                <a:tab pos="457200" algn="l"/>
              </a:tabLst>
            </a:pPr>
            <a:r>
              <a:rPr lang="en-US" sz="1400" dirty="0" smtClean="0">
                <a:effectLst/>
                <a:ea typeface="Calibri"/>
                <a:cs typeface="Times New Roman"/>
              </a:rPr>
              <a:t>Family has identified who to contact for feeding issues and follow up appointments</a:t>
            </a:r>
            <a:endParaRPr lang="en-US" sz="1400" dirty="0">
              <a:ea typeface="Calibri"/>
              <a:cs typeface="Times New Roman"/>
            </a:endParaRP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65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6172200" cy="624416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latin typeface="+mn-lt"/>
              </a:rPr>
              <a:t>Interstage</a:t>
            </a:r>
            <a:r>
              <a:rPr lang="en-US" sz="2000" b="1" dirty="0" smtClean="0">
                <a:latin typeface="+mn-lt"/>
              </a:rPr>
              <a:t> Feeding</a:t>
            </a:r>
            <a:r>
              <a:rPr lang="en-US" sz="1200" b="1" baseline="30000" dirty="0" smtClean="0"/>
              <a:t>7-11,18,20-26</a:t>
            </a:r>
            <a:endParaRPr lang="en-US" sz="1200" b="1" dirty="0"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599" y="685800"/>
            <a:ext cx="6248401" cy="144780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  <a:prstDash val="lgDashDot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u="sng" dirty="0"/>
              <a:t>At every </a:t>
            </a:r>
            <a:r>
              <a:rPr lang="en-US" sz="1100" u="sng" dirty="0" err="1"/>
              <a:t>interstage</a:t>
            </a:r>
            <a:r>
              <a:rPr lang="en-US" sz="1100" u="sng" dirty="0"/>
              <a:t> </a:t>
            </a:r>
            <a:r>
              <a:rPr lang="en-US" sz="1100" u="sng" dirty="0" smtClean="0"/>
              <a:t>clinic </a:t>
            </a:r>
            <a:r>
              <a:rPr lang="en-US" sz="1100" u="sng" dirty="0"/>
              <a:t>visit or home </a:t>
            </a:r>
            <a:r>
              <a:rPr lang="en-US" sz="1100" u="sng" dirty="0" smtClean="0"/>
              <a:t>monitoring evaluation: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Registered </a:t>
            </a:r>
            <a:r>
              <a:rPr lang="en-US" sz="1100" dirty="0"/>
              <a:t>Dietitian </a:t>
            </a:r>
            <a:r>
              <a:rPr lang="en-US" sz="1100" dirty="0" smtClean="0"/>
              <a:t>involvement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Assess growth and anthropometrics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Weight change (daily with reliable </a:t>
            </a:r>
            <a:r>
              <a:rPr lang="en-US" sz="1100" dirty="0"/>
              <a:t>home </a:t>
            </a:r>
            <a:r>
              <a:rPr lang="en-US" sz="1100" dirty="0" smtClean="0"/>
              <a:t>scale), </a:t>
            </a:r>
            <a:r>
              <a:rPr lang="en-US" sz="1100" dirty="0"/>
              <a:t>change in weight for length </a:t>
            </a:r>
            <a:r>
              <a:rPr lang="en-US" sz="1100" dirty="0" smtClean="0"/>
              <a:t>percentiles </a:t>
            </a:r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Review feeding regimen and formula recipe/mixing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Calculate volume and caloric intake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Review medications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Assess for community or social service </a:t>
            </a:r>
            <a:r>
              <a:rPr lang="en-US" sz="1100" dirty="0" smtClean="0"/>
              <a:t>needs </a:t>
            </a:r>
            <a:r>
              <a:rPr lang="en-US" sz="1100" dirty="0"/>
              <a:t>i.e. WIC, </a:t>
            </a:r>
            <a:r>
              <a:rPr lang="en-US" sz="1100" dirty="0" smtClean="0"/>
              <a:t>early intervention services, </a:t>
            </a:r>
            <a:r>
              <a:rPr lang="en-US" sz="1100" dirty="0"/>
              <a:t>home nursing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08542" y="6324601"/>
            <a:ext cx="2257629" cy="26670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/>
              <a:t>Increase volume to maximum allowed by fluid restriction then advance calories by 2-3 </a:t>
            </a:r>
            <a:r>
              <a:rPr lang="en-US" sz="1100" dirty="0" err="1" smtClean="0"/>
              <a:t>cal</a:t>
            </a:r>
            <a:r>
              <a:rPr lang="en-US" sz="1100" dirty="0" smtClean="0"/>
              <a:t>/</a:t>
            </a:r>
            <a:r>
              <a:rPr lang="en-US" sz="1100" dirty="0" err="1" smtClean="0"/>
              <a:t>oz</a:t>
            </a:r>
            <a:r>
              <a:rPr lang="en-US" sz="1100" dirty="0" smtClean="0"/>
              <a:t> per day with maximum concentration 30 </a:t>
            </a:r>
            <a:r>
              <a:rPr lang="en-US" sz="1100" dirty="0" err="1" smtClean="0"/>
              <a:t>cal</a:t>
            </a:r>
            <a:r>
              <a:rPr lang="en-US" sz="1100" dirty="0" smtClean="0"/>
              <a:t>/oz.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Consider supplemental NG feeds if PO intake inadequate.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/>
              <a:t>For lack </a:t>
            </a:r>
            <a:r>
              <a:rPr lang="en-US" sz="1100" dirty="0"/>
              <a:t>of interest, uncoordinated suck/swallow: involve OT/feeding specialist.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Discuss </a:t>
            </a:r>
            <a:r>
              <a:rPr lang="en-US" sz="1100" dirty="0"/>
              <a:t>plan with team. Consider admission for </a:t>
            </a:r>
            <a:r>
              <a:rPr lang="en-US" sz="1100" dirty="0" smtClean="0"/>
              <a:t>feeding/growing</a:t>
            </a:r>
            <a:endParaRPr lang="en-US" sz="11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/>
              <a:t>Consider GT placement if NG dependence expected to last </a:t>
            </a:r>
            <a:r>
              <a:rPr lang="en-US" sz="1100" dirty="0" smtClean="0"/>
              <a:t>2-3 </a:t>
            </a:r>
            <a:r>
              <a:rPr lang="en-US" sz="1100" dirty="0"/>
              <a:t>months.</a:t>
            </a:r>
          </a:p>
        </p:txBody>
      </p:sp>
      <p:sp>
        <p:nvSpPr>
          <p:cNvPr id="2048" name="Text Box 8"/>
          <p:cNvSpPr txBox="1">
            <a:spLocks noChangeArrowheads="1"/>
          </p:cNvSpPr>
          <p:nvPr/>
        </p:nvSpPr>
        <p:spPr bwMode="auto">
          <a:xfrm>
            <a:off x="3276600" y="5562600"/>
            <a:ext cx="1220816" cy="426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pitchFamily="34" charset="0"/>
              </a:rPr>
              <a:t>Yes            </a:t>
            </a:r>
            <a:r>
              <a:rPr lang="en-US" sz="1100" dirty="0" smtClean="0">
                <a:solidFill>
                  <a:schemeClr val="tx1"/>
                </a:solidFill>
              </a:rPr>
              <a:t>Consider admission</a:t>
            </a:r>
            <a:endParaRPr lang="en-US" sz="11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49" name="Text Box 9"/>
          <p:cNvSpPr txBox="1">
            <a:spLocks noChangeArrowheads="1"/>
          </p:cNvSpPr>
          <p:nvPr/>
        </p:nvSpPr>
        <p:spPr bwMode="auto">
          <a:xfrm>
            <a:off x="4800600" y="5844358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pitchFamily="34" charset="0"/>
              </a:rPr>
              <a:t>No</a:t>
            </a:r>
            <a:endParaRPr lang="en-US" sz="11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8" name="Text Box 6"/>
          <p:cNvSpPr txBox="1">
            <a:spLocks noChangeArrowheads="1"/>
          </p:cNvSpPr>
          <p:nvPr/>
        </p:nvSpPr>
        <p:spPr bwMode="auto">
          <a:xfrm>
            <a:off x="2732088" y="7162801"/>
            <a:ext cx="3921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cs typeface="Arial" pitchFamily="34" charset="0"/>
              </a:rPr>
              <a:t>NO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228600" y="3314699"/>
            <a:ext cx="2069795" cy="2628897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Advancement of feeding volume to maintain adequate/consistent weight gain, kcal/kg provision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Use teach back method whenever formula recipe or feeding regimen is changed.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Lactation consultant for breastfeeding support if indicated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Age appropriate solid food introduction at 4-6 months age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If weight gain plateaus consider Glenn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4114800" y="2514600"/>
            <a:ext cx="473209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pitchFamily="34" charset="0"/>
              </a:rPr>
              <a:t>No</a:t>
            </a:r>
            <a:endParaRPr lang="en-US" sz="11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1916587" y="2514600"/>
            <a:ext cx="381808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prstClr val="black"/>
                </a:solidFill>
                <a:cs typeface="Arial" pitchFamily="34" charset="0"/>
              </a:rPr>
              <a:t>Yes</a:t>
            </a:r>
            <a:endParaRPr lang="en-US" sz="11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77" name="Text Box 3"/>
          <p:cNvSpPr txBox="1">
            <a:spLocks noChangeArrowheads="1"/>
          </p:cNvSpPr>
          <p:nvPr/>
        </p:nvSpPr>
        <p:spPr bwMode="auto">
          <a:xfrm>
            <a:off x="228600" y="6324600"/>
            <a:ext cx="3658408" cy="2667000"/>
          </a:xfrm>
          <a:prstGeom prst="rect">
            <a:avLst/>
          </a:prstGeom>
          <a:solidFill>
            <a:srgbClr val="FFFFFF"/>
          </a:solidFill>
          <a:ln w="15875" cmpd="sng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 smtClean="0">
                <a:cs typeface="Arial" pitchFamily="34" charset="0"/>
              </a:rPr>
              <a:t>Evaluate swallow </a:t>
            </a:r>
            <a:r>
              <a:rPr lang="en-US" sz="1100" dirty="0">
                <a:cs typeface="Arial" pitchFamily="34" charset="0"/>
              </a:rPr>
              <a:t>function </a:t>
            </a:r>
            <a:r>
              <a:rPr lang="en-US" sz="1100" dirty="0" smtClean="0">
                <a:cs typeface="Arial" pitchFamily="34" charset="0"/>
              </a:rPr>
              <a:t>f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or choking/gagging with feeds, weak cry, hoarseness or stridor, respiratory distress with feed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For </a:t>
            </a:r>
            <a:r>
              <a:rPr lang="en-US" sz="1100" dirty="0">
                <a:cs typeface="Arial" pitchFamily="34" charset="0"/>
              </a:rPr>
              <a:t>s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ignificant emesis</a:t>
            </a:r>
            <a:r>
              <a:rPr kumimoji="0" lang="en-US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or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reflux symptoms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trial lower kcal if symptoms coincided with caloric increase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institute GE reflux precautions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PPI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assess for allergic disease (stool GUIAIC)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consider trial of semi-elemental/elemental formula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assess quality/frequency of stools 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treat constipation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For Poor perfusion, fatigue/tiring with feeds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consider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hemodynamically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significant residual heart disease</a:t>
            </a:r>
          </a:p>
        </p:txBody>
      </p:sp>
      <p:sp>
        <p:nvSpPr>
          <p:cNvPr id="93" name="Diamond 92"/>
          <p:cNvSpPr/>
          <p:nvPr/>
        </p:nvSpPr>
        <p:spPr>
          <a:xfrm>
            <a:off x="2590800" y="3314699"/>
            <a:ext cx="3975373" cy="262890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u="sng" dirty="0" smtClean="0">
                <a:solidFill>
                  <a:schemeClr val="tx1"/>
                </a:solidFill>
              </a:rPr>
              <a:t>Are there Red Flags </a:t>
            </a:r>
          </a:p>
          <a:p>
            <a:pPr algn="ctr"/>
            <a:r>
              <a:rPr lang="en-US" sz="1100" u="sng" dirty="0" smtClean="0">
                <a:solidFill>
                  <a:schemeClr val="tx1"/>
                </a:solidFill>
              </a:rPr>
              <a:t>for growth failure?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Weight loss of 30 grams in one day or failure to gain 20 </a:t>
            </a:r>
            <a:r>
              <a:rPr lang="en-US" sz="1100" dirty="0" err="1" smtClean="0">
                <a:solidFill>
                  <a:schemeClr val="tx1"/>
                </a:solidFill>
              </a:rPr>
              <a:t>gm</a:t>
            </a:r>
            <a:r>
              <a:rPr lang="en-US" sz="1100" dirty="0" smtClean="0">
                <a:solidFill>
                  <a:schemeClr val="tx1"/>
                </a:solidFill>
              </a:rPr>
              <a:t> over 3 days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Weight/length below 3</a:t>
            </a:r>
            <a:r>
              <a:rPr lang="en-US" sz="1100" baseline="30000" dirty="0" smtClean="0">
                <a:solidFill>
                  <a:schemeClr val="tx1"/>
                </a:solidFill>
              </a:rPr>
              <a:t>rd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percentile or negative change crossing 2+ percentile lines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Increased emesis / diarrhea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O2 saturation change</a:t>
            </a:r>
          </a:p>
        </p:txBody>
      </p:sp>
      <p:sp>
        <p:nvSpPr>
          <p:cNvPr id="94" name="Diamond 93"/>
          <p:cNvSpPr/>
          <p:nvPr/>
        </p:nvSpPr>
        <p:spPr>
          <a:xfrm>
            <a:off x="2298395" y="2209800"/>
            <a:ext cx="1740205" cy="110490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Adequate growth and nutrition?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35" name="Elbow Connector 34"/>
          <p:cNvCxnSpPr>
            <a:stCxn id="94" idx="1"/>
            <a:endCxn id="68" idx="0"/>
          </p:cNvCxnSpPr>
          <p:nvPr/>
        </p:nvCxnSpPr>
        <p:spPr>
          <a:xfrm rot="10800000" flipV="1">
            <a:off x="1263499" y="2762249"/>
            <a:ext cx="1034897" cy="552449"/>
          </a:xfrm>
          <a:prstGeom prst="bentConnector2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93" idx="2"/>
            <a:endCxn id="2077" idx="0"/>
          </p:cNvCxnSpPr>
          <p:nvPr/>
        </p:nvCxnSpPr>
        <p:spPr>
          <a:xfrm rot="5400000">
            <a:off x="3127646" y="4873758"/>
            <a:ext cx="381001" cy="2520683"/>
          </a:xfrm>
          <a:prstGeom prst="bentConnector3">
            <a:avLst>
              <a:gd name="adj1" fmla="val 50000"/>
            </a:avLst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93" idx="2"/>
            <a:endCxn id="13" idx="0"/>
          </p:cNvCxnSpPr>
          <p:nvPr/>
        </p:nvCxnSpPr>
        <p:spPr>
          <a:xfrm rot="16200000" flipH="1">
            <a:off x="4817421" y="5704665"/>
            <a:ext cx="381002" cy="858870"/>
          </a:xfrm>
          <a:prstGeom prst="bentConnector3">
            <a:avLst>
              <a:gd name="adj1" fmla="val 50000"/>
            </a:avLst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94" idx="3"/>
            <a:endCxn id="93" idx="0"/>
          </p:cNvCxnSpPr>
          <p:nvPr/>
        </p:nvCxnSpPr>
        <p:spPr>
          <a:xfrm>
            <a:off x="4038600" y="2762250"/>
            <a:ext cx="539887" cy="552449"/>
          </a:xfrm>
          <a:prstGeom prst="bentConnector2">
            <a:avLst/>
          </a:prstGeom>
          <a:ln w="158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3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22D1FC9FD5C44BAC401348AE2241A4" ma:contentTypeVersion="1" ma:contentTypeDescription="Create a new document." ma:contentTypeScope="" ma:versionID="90d6ca820ef2272ccb38d02c6bd449a7">
  <xsd:schema xmlns:xsd="http://www.w3.org/2001/XMLSchema" xmlns:xs="http://www.w3.org/2001/XMLSchema" xmlns:p="http://schemas.microsoft.com/office/2006/metadata/properties" xmlns:ns2="3b9df9db-7730-4f27-b7f9-276cd1409ba4" targetNamespace="http://schemas.microsoft.com/office/2006/metadata/properties" ma:root="true" ma:fieldsID="53ff0efb4f1c0b30bc11477ac550d913" ns2:_="">
    <xsd:import namespace="3b9df9db-7730-4f27-b7f9-276cd1409ba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df9db-7730-4f27-b7f9-276cd1409ba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escription0 xmlns="3b9df9db-7730-4f27-b7f9-276cd1409ba4">This Feeding Program for SV infants was developed by the NPC-QIC Feeding Work Group based on a literature review, protocols submitted by NPC-QIC teams, surveys of 16 NPC-QIC centers, and consensus opinion of Work Group contributors.</Description0>
  </documentManagement>
</p:properties>
</file>

<file path=customXml/itemProps1.xml><?xml version="1.0" encoding="utf-8"?>
<ds:datastoreItem xmlns:ds="http://schemas.openxmlformats.org/officeDocument/2006/customXml" ds:itemID="{E396CAF7-CA8E-4E9F-9E52-A1C91F5BA113}"/>
</file>

<file path=customXml/itemProps2.xml><?xml version="1.0" encoding="utf-8"?>
<ds:datastoreItem xmlns:ds="http://schemas.openxmlformats.org/officeDocument/2006/customXml" ds:itemID="{D3C45873-1E5E-4170-865C-CD6CBD9F9F23}"/>
</file>

<file path=customXml/itemProps3.xml><?xml version="1.0" encoding="utf-8"?>
<ds:datastoreItem xmlns:ds="http://schemas.openxmlformats.org/officeDocument/2006/customXml" ds:itemID="{4D0964F2-13A0-4A8A-9AE2-F6A81F4FDF6B}"/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2309</Words>
  <Application>Microsoft Office PowerPoint</Application>
  <PresentationFormat>On-screen Show (4:3)</PresentationFormat>
  <Paragraphs>333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Feeding Program  for  Infants with Single Ventricles</vt:lpstr>
      <vt:lpstr>Background, Methods and Attribution</vt:lpstr>
      <vt:lpstr>This paper owes its content to the knowledge and expertise of these individuals:</vt:lpstr>
      <vt:lpstr>Pre-Operative Enteral Feeding Guidelines for Single Ventricle Physiology Infants Prior to Stage I Palliation </vt:lpstr>
      <vt:lpstr>Post Operative Total Parenteral Nutrition</vt:lpstr>
      <vt:lpstr>Enteral Feeding 7-11,18,20-25</vt:lpstr>
      <vt:lpstr>Oral Feeding7-11,18,20-25</vt:lpstr>
      <vt:lpstr>Feeding Discharge Checklist11,19  </vt:lpstr>
      <vt:lpstr>Interstage Feeding7-11,18,20-26</vt:lpstr>
      <vt:lpstr>References</vt:lpstr>
    </vt:vector>
  </TitlesOfParts>
  <Company>CCHMC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Feeding Program  for  Infants with Single Ventricles</dc:title>
  <dc:creator>CCHMC</dc:creator>
  <cp:lastModifiedBy>CCHMC</cp:lastModifiedBy>
  <cp:revision>116</cp:revision>
  <cp:lastPrinted>2011-07-16T12:19:46Z</cp:lastPrinted>
  <dcterms:created xsi:type="dcterms:W3CDTF">2011-05-01T14:34:36Z</dcterms:created>
  <dcterms:modified xsi:type="dcterms:W3CDTF">2014-03-21T15:49:40Z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4800</vt:r8>
  </property>
  <property fmtid="{D5CDD505-2E9C-101B-9397-08002B2CF9AE}" pid="3" name="ContentTypeId">
    <vt:lpwstr>0x0101002122D1FC9FD5C44BAC401348AE2241A4</vt:lpwstr>
  </property>
</Properties>
</file>