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sldIdLst>
    <p:sldId id="256" r:id="rId2"/>
    <p:sldId id="257" r:id="rId3"/>
    <p:sldId id="259" r:id="rId4"/>
    <p:sldId id="260"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0"/>
    <p:restoredTop sz="94655"/>
  </p:normalViewPr>
  <p:slideViewPr>
    <p:cSldViewPr snapToGrid="0" snapToObjects="1">
      <p:cViewPr varScale="1">
        <p:scale>
          <a:sx n="70" d="100"/>
          <a:sy n="70" d="100"/>
        </p:scale>
        <p:origin x="248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CCB091-0ED0-4DC1-8375-7EC18C894837}" type="datetimeFigureOut">
              <a:rPr lang="en-GB" smtClean="0"/>
              <a:t>07/10/2022</a:t>
            </a:fld>
            <a:endParaRPr lang="en-GB"/>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3185F9-134F-4156-AD1E-2A2D7151327C}" type="slidenum">
              <a:rPr lang="en-GB" smtClean="0"/>
              <a:t>‹#›</a:t>
            </a:fld>
            <a:endParaRPr lang="en-GB"/>
          </a:p>
        </p:txBody>
      </p:sp>
    </p:spTree>
    <p:extLst>
      <p:ext uri="{BB962C8B-B14F-4D97-AF65-F5344CB8AC3E}">
        <p14:creationId xmlns:p14="http://schemas.microsoft.com/office/powerpoint/2010/main" val="2128497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A3185F9-134F-4156-AD1E-2A2D7151327C}" type="slidenum">
              <a:rPr lang="en-GB" smtClean="0"/>
              <a:t>1</a:t>
            </a:fld>
            <a:endParaRPr lang="en-GB"/>
          </a:p>
        </p:txBody>
      </p:sp>
    </p:spTree>
    <p:extLst>
      <p:ext uri="{BB962C8B-B14F-4D97-AF65-F5344CB8AC3E}">
        <p14:creationId xmlns:p14="http://schemas.microsoft.com/office/powerpoint/2010/main" val="1955113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06E2CACD-49A4-B746-B1C0-1CE6886115A9}" type="datetimeFigureOut">
              <a:rPr lang="en-US" smtClean="0"/>
              <a:t>10/7/2022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F1E34-83DD-964E-9B21-FFE9801880CC}" type="slidenum">
              <a:rPr lang="en-US" smtClean="0"/>
              <a:t>‹#›</a:t>
            </a:fld>
            <a:endParaRPr lang="en-US"/>
          </a:p>
        </p:txBody>
      </p:sp>
    </p:spTree>
    <p:extLst>
      <p:ext uri="{BB962C8B-B14F-4D97-AF65-F5344CB8AC3E}">
        <p14:creationId xmlns:p14="http://schemas.microsoft.com/office/powerpoint/2010/main" val="1726895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6E2CACD-49A4-B746-B1C0-1CE6886115A9}" type="datetimeFigureOut">
              <a:rPr lang="en-US" smtClean="0"/>
              <a:t>10/7/2022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F1E34-83DD-964E-9B21-FFE9801880CC}" type="slidenum">
              <a:rPr lang="en-US" smtClean="0"/>
              <a:t>‹#›</a:t>
            </a:fld>
            <a:endParaRPr lang="en-US"/>
          </a:p>
        </p:txBody>
      </p:sp>
    </p:spTree>
    <p:extLst>
      <p:ext uri="{BB962C8B-B14F-4D97-AF65-F5344CB8AC3E}">
        <p14:creationId xmlns:p14="http://schemas.microsoft.com/office/powerpoint/2010/main" val="1512083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6E2CACD-49A4-B746-B1C0-1CE6886115A9}" type="datetimeFigureOut">
              <a:rPr lang="en-US" smtClean="0"/>
              <a:t>10/7/2022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F1E34-83DD-964E-9B21-FFE9801880CC}" type="slidenum">
              <a:rPr lang="en-US" smtClean="0"/>
              <a:t>‹#›</a:t>
            </a:fld>
            <a:endParaRPr lang="en-US"/>
          </a:p>
        </p:txBody>
      </p:sp>
    </p:spTree>
    <p:extLst>
      <p:ext uri="{BB962C8B-B14F-4D97-AF65-F5344CB8AC3E}">
        <p14:creationId xmlns:p14="http://schemas.microsoft.com/office/powerpoint/2010/main" val="675873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6E2CACD-49A4-B746-B1C0-1CE6886115A9}" type="datetimeFigureOut">
              <a:rPr lang="en-US" smtClean="0"/>
              <a:t>10/7/2022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F1E34-83DD-964E-9B21-FFE9801880CC}" type="slidenum">
              <a:rPr lang="en-US" smtClean="0"/>
              <a:t>‹#›</a:t>
            </a:fld>
            <a:endParaRPr lang="en-US"/>
          </a:p>
        </p:txBody>
      </p:sp>
    </p:spTree>
    <p:extLst>
      <p:ext uri="{BB962C8B-B14F-4D97-AF65-F5344CB8AC3E}">
        <p14:creationId xmlns:p14="http://schemas.microsoft.com/office/powerpoint/2010/main" val="2032134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06E2CACD-49A4-B746-B1C0-1CE6886115A9}" type="datetimeFigureOut">
              <a:rPr lang="en-US" smtClean="0"/>
              <a:t>10/7/2022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F1E34-83DD-964E-9B21-FFE9801880CC}" type="slidenum">
              <a:rPr lang="en-US" smtClean="0"/>
              <a:t>‹#›</a:t>
            </a:fld>
            <a:endParaRPr lang="en-US"/>
          </a:p>
        </p:txBody>
      </p:sp>
    </p:spTree>
    <p:extLst>
      <p:ext uri="{BB962C8B-B14F-4D97-AF65-F5344CB8AC3E}">
        <p14:creationId xmlns:p14="http://schemas.microsoft.com/office/powerpoint/2010/main" val="1504824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06E2CACD-49A4-B746-B1C0-1CE6886115A9}" type="datetimeFigureOut">
              <a:rPr lang="en-US" smtClean="0"/>
              <a:t>10/7/2022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CF1E34-83DD-964E-9B21-FFE9801880CC}" type="slidenum">
              <a:rPr lang="en-US" smtClean="0"/>
              <a:t>‹#›</a:t>
            </a:fld>
            <a:endParaRPr lang="en-US"/>
          </a:p>
        </p:txBody>
      </p:sp>
    </p:spTree>
    <p:extLst>
      <p:ext uri="{BB962C8B-B14F-4D97-AF65-F5344CB8AC3E}">
        <p14:creationId xmlns:p14="http://schemas.microsoft.com/office/powerpoint/2010/main" val="3785250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06E2CACD-49A4-B746-B1C0-1CE6886115A9}" type="datetimeFigureOut">
              <a:rPr lang="en-US" smtClean="0"/>
              <a:t>10/7/2022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CF1E34-83DD-964E-9B21-FFE9801880CC}" type="slidenum">
              <a:rPr lang="en-US" smtClean="0"/>
              <a:t>‹#›</a:t>
            </a:fld>
            <a:endParaRPr lang="en-US"/>
          </a:p>
        </p:txBody>
      </p:sp>
    </p:spTree>
    <p:extLst>
      <p:ext uri="{BB962C8B-B14F-4D97-AF65-F5344CB8AC3E}">
        <p14:creationId xmlns:p14="http://schemas.microsoft.com/office/powerpoint/2010/main" val="1565496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06E2CACD-49A4-B746-B1C0-1CE6886115A9}" type="datetimeFigureOut">
              <a:rPr lang="en-US" smtClean="0"/>
              <a:t>10/7/2022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CF1E34-83DD-964E-9B21-FFE9801880CC}" type="slidenum">
              <a:rPr lang="en-US" smtClean="0"/>
              <a:t>‹#›</a:t>
            </a:fld>
            <a:endParaRPr lang="en-US"/>
          </a:p>
        </p:txBody>
      </p:sp>
    </p:spTree>
    <p:extLst>
      <p:ext uri="{BB962C8B-B14F-4D97-AF65-F5344CB8AC3E}">
        <p14:creationId xmlns:p14="http://schemas.microsoft.com/office/powerpoint/2010/main" val="2401177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E2CACD-49A4-B746-B1C0-1CE6886115A9}" type="datetimeFigureOut">
              <a:rPr lang="en-US" smtClean="0"/>
              <a:t>10/7/2022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CF1E34-83DD-964E-9B21-FFE9801880CC}" type="slidenum">
              <a:rPr lang="en-US" smtClean="0"/>
              <a:t>‹#›</a:t>
            </a:fld>
            <a:endParaRPr lang="en-US"/>
          </a:p>
        </p:txBody>
      </p:sp>
    </p:spTree>
    <p:extLst>
      <p:ext uri="{BB962C8B-B14F-4D97-AF65-F5344CB8AC3E}">
        <p14:creationId xmlns:p14="http://schemas.microsoft.com/office/powerpoint/2010/main" val="1198212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06E2CACD-49A4-B746-B1C0-1CE6886115A9}" type="datetimeFigureOut">
              <a:rPr lang="en-US" smtClean="0"/>
              <a:t>10/7/2022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CF1E34-83DD-964E-9B21-FFE9801880CC}" type="slidenum">
              <a:rPr lang="en-US" smtClean="0"/>
              <a:t>‹#›</a:t>
            </a:fld>
            <a:endParaRPr lang="en-US"/>
          </a:p>
        </p:txBody>
      </p:sp>
    </p:spTree>
    <p:extLst>
      <p:ext uri="{BB962C8B-B14F-4D97-AF65-F5344CB8AC3E}">
        <p14:creationId xmlns:p14="http://schemas.microsoft.com/office/powerpoint/2010/main" val="2285885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06E2CACD-49A4-B746-B1C0-1CE6886115A9}" type="datetimeFigureOut">
              <a:rPr lang="en-US" smtClean="0"/>
              <a:t>10/7/2022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CF1E34-83DD-964E-9B21-FFE9801880CC}" type="slidenum">
              <a:rPr lang="en-US" smtClean="0"/>
              <a:t>‹#›</a:t>
            </a:fld>
            <a:endParaRPr lang="en-US"/>
          </a:p>
        </p:txBody>
      </p:sp>
    </p:spTree>
    <p:extLst>
      <p:ext uri="{BB962C8B-B14F-4D97-AF65-F5344CB8AC3E}">
        <p14:creationId xmlns:p14="http://schemas.microsoft.com/office/powerpoint/2010/main" val="4062426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6E2CACD-49A4-B746-B1C0-1CE6886115A9}" type="datetimeFigureOut">
              <a:rPr lang="en-US" smtClean="0"/>
              <a:t>10/7/2022</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1CF1E34-83DD-964E-9B21-FFE9801880CC}" type="slidenum">
              <a:rPr lang="en-US" smtClean="0"/>
              <a:t>‹#›</a:t>
            </a:fld>
            <a:endParaRPr lang="en-US"/>
          </a:p>
        </p:txBody>
      </p:sp>
    </p:spTree>
    <p:extLst>
      <p:ext uri="{BB962C8B-B14F-4D97-AF65-F5344CB8AC3E}">
        <p14:creationId xmlns:p14="http://schemas.microsoft.com/office/powerpoint/2010/main" val="41984180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mailto:aisling.phillips@gstt.nhs.u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5" descr="A4 Guy's and St Thomas' RGB BLUE">
            <a:extLst>
              <a:ext uri="{FF2B5EF4-FFF2-40B4-BE49-F238E27FC236}">
                <a16:creationId xmlns:a16="http://schemas.microsoft.com/office/drawing/2014/main" xmlns="" id="{ADFF657D-2A26-0C44-97E8-8358402A33C7}"/>
              </a:ext>
            </a:extLst>
          </p:cNvPr>
          <p:cNvPicPr>
            <a:picLocks noChangeArrowheads="1"/>
          </p:cNvPicPr>
          <p:nvPr/>
        </p:nvPicPr>
        <p:blipFill rotWithShape="1">
          <a:blip r:embed="rId3">
            <a:extLst>
              <a:ext uri="{28A0092B-C50C-407E-A947-70E740481C1C}">
                <a14:useLocalDpi xmlns:a14="http://schemas.microsoft.com/office/drawing/2010/main" val="0"/>
              </a:ext>
            </a:extLst>
          </a:blip>
          <a:srcRect l="10764" t="20729" r="10855" b="23321"/>
          <a:stretch/>
        </p:blipFill>
        <p:spPr bwMode="auto">
          <a:xfrm>
            <a:off x="4456174" y="33527"/>
            <a:ext cx="2359153" cy="84734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6" descr="EVE_LOGO_A4_HORIZONTAL">
            <a:extLst>
              <a:ext uri="{FF2B5EF4-FFF2-40B4-BE49-F238E27FC236}">
                <a16:creationId xmlns:a16="http://schemas.microsoft.com/office/drawing/2014/main" xmlns="" id="{9D511E1D-DF75-E34A-8A5C-BB4D5431EAF8}"/>
              </a:ext>
            </a:extLst>
          </p:cNvPr>
          <p:cNvPicPr>
            <a:picLocks noChangeArrowheads="1"/>
          </p:cNvPicPr>
          <p:nvPr/>
        </p:nvPicPr>
        <p:blipFill rotWithShape="1">
          <a:blip r:embed="rId4">
            <a:extLst>
              <a:ext uri="{28A0092B-C50C-407E-A947-70E740481C1C}">
                <a14:useLocalDpi xmlns:a14="http://schemas.microsoft.com/office/drawing/2010/main" val="0"/>
              </a:ext>
            </a:extLst>
          </a:blip>
          <a:srcRect l="8727" t="17454" r="9333" b="24779"/>
          <a:stretch/>
        </p:blipFill>
        <p:spPr bwMode="auto">
          <a:xfrm>
            <a:off x="42673" y="33527"/>
            <a:ext cx="2060448" cy="84734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xmlns="" id="{151E78EA-408B-254C-825B-F05459F8DFFF}"/>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extBox 4">
            <a:extLst>
              <a:ext uri="{FF2B5EF4-FFF2-40B4-BE49-F238E27FC236}">
                <a16:creationId xmlns:a16="http://schemas.microsoft.com/office/drawing/2014/main" xmlns="" id="{B43B3A2A-1F7E-7F4E-B1EA-F9B8B3BD95D8}"/>
              </a:ext>
            </a:extLst>
          </p:cNvPr>
          <p:cNvSpPr txBox="1"/>
          <p:nvPr/>
        </p:nvSpPr>
        <p:spPr>
          <a:xfrm>
            <a:off x="0" y="914399"/>
            <a:ext cx="6858000" cy="584775"/>
          </a:xfrm>
          <a:prstGeom prst="rect">
            <a:avLst/>
          </a:prstGeom>
          <a:noFill/>
        </p:spPr>
        <p:txBody>
          <a:bodyPr wrap="square" rtlCol="0">
            <a:spAutoFit/>
          </a:bodyPr>
          <a:lstStyle/>
          <a:p>
            <a:pPr algn="ctr"/>
            <a:r>
              <a:rPr lang="en-US" sz="1600" b="1" dirty="0">
                <a:latin typeface="Arial" panose="020B0604020202020204" pitchFamily="34" charset="0"/>
                <a:cs typeface="Arial" panose="020B0604020202020204" pitchFamily="34" charset="0"/>
              </a:rPr>
              <a:t>INPATIENT PROFORMA FOR </a:t>
            </a:r>
          </a:p>
          <a:p>
            <a:pPr algn="ctr"/>
            <a:r>
              <a:rPr lang="en-US" sz="1600" b="1" dirty="0">
                <a:latin typeface="Arial" panose="020B0604020202020204" pitchFamily="34" charset="0"/>
                <a:cs typeface="Arial" panose="020B0604020202020204" pitchFamily="34" charset="0"/>
              </a:rPr>
              <a:t>SHUNT/STENT DEPENDENT PATIENTS</a:t>
            </a:r>
          </a:p>
        </p:txBody>
      </p:sp>
      <p:sp>
        <p:nvSpPr>
          <p:cNvPr id="6" name="Rectangle 5">
            <a:extLst>
              <a:ext uri="{FF2B5EF4-FFF2-40B4-BE49-F238E27FC236}">
                <a16:creationId xmlns:a16="http://schemas.microsoft.com/office/drawing/2014/main" xmlns="" id="{F67C5727-E8D9-E449-886B-6C1B73AD6C02}"/>
              </a:ext>
            </a:extLst>
          </p:cNvPr>
          <p:cNvSpPr/>
          <p:nvPr/>
        </p:nvSpPr>
        <p:spPr>
          <a:xfrm>
            <a:off x="125053" y="1499175"/>
            <a:ext cx="6638213" cy="1911936"/>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200" b="1" dirty="0">
                <a:solidFill>
                  <a:schemeClr val="tx1"/>
                </a:solidFill>
                <a:latin typeface="Arial" panose="020B0604020202020204" pitchFamily="34" charset="0"/>
                <a:cs typeface="Arial" panose="020B0604020202020204" pitchFamily="34" charset="0"/>
              </a:rPr>
              <a:t>Name:							Gestation:				</a:t>
            </a:r>
          </a:p>
          <a:p>
            <a:r>
              <a:rPr lang="en-GB" sz="1200" b="1" dirty="0">
                <a:solidFill>
                  <a:schemeClr val="tx1"/>
                </a:solidFill>
                <a:latin typeface="Arial" panose="020B0604020202020204" pitchFamily="34" charset="0"/>
                <a:cs typeface="Arial" panose="020B0604020202020204" pitchFamily="34" charset="0"/>
              </a:rPr>
              <a:t>DOB:								Birth weight:	</a:t>
            </a:r>
          </a:p>
          <a:p>
            <a:r>
              <a:rPr lang="en-GB" sz="1200" b="1" dirty="0">
                <a:solidFill>
                  <a:schemeClr val="tx1"/>
                </a:solidFill>
                <a:latin typeface="Arial" panose="020B0604020202020204" pitchFamily="34" charset="0"/>
                <a:cs typeface="Arial" panose="020B0604020202020204" pitchFamily="34" charset="0"/>
              </a:rPr>
              <a:t>Hospital number:						Parent’s contact:</a:t>
            </a:r>
            <a:endParaRPr lang="en-GB" sz="1200" dirty="0">
              <a:solidFill>
                <a:schemeClr val="tx1"/>
              </a:solidFill>
              <a:latin typeface="Arial" panose="020B0604020202020204" pitchFamily="34" charset="0"/>
              <a:cs typeface="Arial" panose="020B0604020202020204" pitchFamily="34" charset="0"/>
            </a:endParaRPr>
          </a:p>
          <a:p>
            <a:r>
              <a:rPr lang="en-GB" sz="1200" i="1" dirty="0">
                <a:solidFill>
                  <a:schemeClr val="bg1">
                    <a:lumMod val="50000"/>
                  </a:schemeClr>
                </a:solidFill>
                <a:latin typeface="Arial" panose="020B0604020202020204" pitchFamily="34" charset="0"/>
                <a:cs typeface="Arial" panose="020B0604020202020204" pitchFamily="34" charset="0"/>
              </a:rPr>
              <a:t>or affix sticker here</a:t>
            </a:r>
            <a:r>
              <a:rPr lang="en-GB" sz="1200" i="1" dirty="0">
                <a:solidFill>
                  <a:schemeClr val="tx1"/>
                </a:solidFill>
                <a:latin typeface="Arial" panose="020B0604020202020204" pitchFamily="34" charset="0"/>
                <a:cs typeface="Arial" panose="020B0604020202020204" pitchFamily="34" charset="0"/>
              </a:rPr>
              <a:t>	</a:t>
            </a:r>
            <a:endParaRPr lang="en-GB" sz="1200" dirty="0">
              <a:solidFill>
                <a:schemeClr val="tx1"/>
              </a:solidFill>
              <a:latin typeface="Arial" panose="020B0604020202020204" pitchFamily="34" charset="0"/>
              <a:cs typeface="Arial" panose="020B0604020202020204" pitchFamily="34" charset="0"/>
            </a:endParaRPr>
          </a:p>
          <a:p>
            <a:r>
              <a:rPr lang="en-GB" sz="1200" b="1" dirty="0">
                <a:solidFill>
                  <a:schemeClr val="tx1"/>
                </a:solidFill>
                <a:latin typeface="Arial" panose="020B0604020202020204" pitchFamily="34" charset="0"/>
                <a:cs typeface="Arial" panose="020B0604020202020204" pitchFamily="34" charset="0"/>
              </a:rPr>
              <a:t>								Cardiologist:</a:t>
            </a:r>
          </a:p>
          <a:p>
            <a:r>
              <a:rPr lang="en-GB" sz="1200" b="1" dirty="0">
                <a:solidFill>
                  <a:schemeClr val="tx1"/>
                </a:solidFill>
                <a:latin typeface="Arial" panose="020B0604020202020204" pitchFamily="34" charset="0"/>
                <a:cs typeface="Arial" panose="020B0604020202020204" pitchFamily="34" charset="0"/>
              </a:rPr>
              <a:t>								Surgeon:			</a:t>
            </a:r>
          </a:p>
          <a:p>
            <a:r>
              <a:rPr lang="en-GB" sz="1200" b="1" dirty="0">
                <a:solidFill>
                  <a:schemeClr val="tx1"/>
                </a:solidFill>
                <a:latin typeface="Arial" panose="020B0604020202020204" pitchFamily="34" charset="0"/>
                <a:cs typeface="Arial" panose="020B0604020202020204" pitchFamily="34" charset="0"/>
              </a:rPr>
              <a:t>Reason for remaining an inpatient:			Local hospital:</a:t>
            </a:r>
            <a:endParaRPr lang="en-GB" sz="1200" dirty="0">
              <a:solidFill>
                <a:schemeClr val="tx1"/>
              </a:solidFill>
              <a:latin typeface="Arial" panose="020B0604020202020204" pitchFamily="34" charset="0"/>
              <a:cs typeface="Arial" panose="020B0604020202020204" pitchFamily="34" charset="0"/>
            </a:endParaRPr>
          </a:p>
          <a:p>
            <a:r>
              <a:rPr lang="en-GB" sz="1200" b="1" dirty="0">
                <a:solidFill>
                  <a:schemeClr val="tx1"/>
                </a:solidFill>
                <a:latin typeface="Arial" panose="020B0604020202020204" pitchFamily="34" charset="0"/>
                <a:cs typeface="Arial" panose="020B0604020202020204" pitchFamily="34" charset="0"/>
              </a:rPr>
              <a:t>								Local paediatrician:	</a:t>
            </a:r>
          </a:p>
          <a:p>
            <a:r>
              <a:rPr lang="en-GB" sz="1200" b="1" dirty="0">
                <a:solidFill>
                  <a:schemeClr val="tx1"/>
                </a:solidFill>
                <a:latin typeface="Arial" panose="020B0604020202020204" pitchFamily="34" charset="0"/>
                <a:cs typeface="Arial" panose="020B0604020202020204" pitchFamily="34" charset="0"/>
              </a:rPr>
              <a:t>Acceptable saturations: </a:t>
            </a:r>
            <a:r>
              <a:rPr lang="en-GB" sz="1200" dirty="0">
                <a:solidFill>
                  <a:schemeClr val="tx1"/>
                </a:solidFill>
                <a:latin typeface="Arial" panose="020B0604020202020204" pitchFamily="34" charset="0"/>
                <a:cs typeface="Arial" panose="020B0604020202020204" pitchFamily="34" charset="0"/>
              </a:rPr>
              <a:t>75-85%</a:t>
            </a:r>
            <a:r>
              <a:rPr lang="en-GB" sz="1200" b="1" dirty="0">
                <a:solidFill>
                  <a:schemeClr val="tx1"/>
                </a:solidFill>
                <a:latin typeface="Arial" panose="020B0604020202020204" pitchFamily="34" charset="0"/>
                <a:cs typeface="Arial" panose="020B0604020202020204" pitchFamily="34" charset="0"/>
              </a:rPr>
              <a:t> 			ECHO/ECG day:</a:t>
            </a:r>
          </a:p>
          <a:p>
            <a:r>
              <a:rPr lang="en-GB" sz="1200" b="1" dirty="0">
                <a:solidFill>
                  <a:schemeClr val="tx1"/>
                </a:solidFill>
                <a:latin typeface="Arial" panose="020B0604020202020204" pitchFamily="34" charset="0"/>
                <a:cs typeface="Arial" panose="020B0604020202020204" pitchFamily="34" charset="0"/>
              </a:rPr>
              <a:t>Target </a:t>
            </a:r>
            <a:r>
              <a:rPr lang="en-GB" sz="1200" b="1" dirty="0" err="1">
                <a:solidFill>
                  <a:schemeClr val="tx1"/>
                </a:solidFill>
                <a:latin typeface="Arial" panose="020B0604020202020204" pitchFamily="34" charset="0"/>
                <a:cs typeface="Arial" panose="020B0604020202020204" pitchFamily="34" charset="0"/>
              </a:rPr>
              <a:t>wt</a:t>
            </a:r>
            <a:r>
              <a:rPr lang="en-GB" sz="1200" b="1" dirty="0">
                <a:solidFill>
                  <a:schemeClr val="tx1"/>
                </a:solidFill>
                <a:latin typeface="Arial" panose="020B0604020202020204" pitchFamily="34" charset="0"/>
                <a:cs typeface="Arial" panose="020B0604020202020204" pitchFamily="34" charset="0"/>
              </a:rPr>
              <a:t> gain: </a:t>
            </a:r>
            <a:r>
              <a:rPr lang="en-GB" sz="1200" dirty="0">
                <a:solidFill>
                  <a:schemeClr val="tx1"/>
                </a:solidFill>
                <a:latin typeface="Arial" panose="020B0604020202020204" pitchFamily="34" charset="0"/>
                <a:cs typeface="Arial" panose="020B0604020202020204" pitchFamily="34" charset="0"/>
              </a:rPr>
              <a:t>average 20-30g per day (red flag &lt;20g gain in 3 days or 30g or more in 2 days)</a:t>
            </a:r>
          </a:p>
          <a:p>
            <a:r>
              <a:rPr lang="en-GB" sz="1200" b="1" dirty="0">
                <a:solidFill>
                  <a:schemeClr val="tx1"/>
                </a:solidFill>
                <a:latin typeface="Arial" panose="020B0604020202020204" pitchFamily="34" charset="0"/>
                <a:cs typeface="Arial" panose="020B0604020202020204" pitchFamily="34" charset="0"/>
              </a:rPr>
              <a:t>						</a:t>
            </a:r>
            <a:endParaRPr lang="en-GB" sz="1200" dirty="0">
              <a:solidFill>
                <a:schemeClr val="tx1"/>
              </a:solidFill>
              <a:latin typeface="Arial" panose="020B0604020202020204" pitchFamily="34" charset="0"/>
              <a:cs typeface="Arial" panose="020B0604020202020204" pitchFamily="34" charset="0"/>
            </a:endParaRPr>
          </a:p>
          <a:p>
            <a:r>
              <a:rPr lang="en-GB" sz="1200" dirty="0">
                <a:solidFill>
                  <a:schemeClr val="tx1"/>
                </a:solidFill>
                <a:latin typeface="Arial" panose="020B0604020202020204" pitchFamily="34" charset="0"/>
                <a:cs typeface="Arial" panose="020B0604020202020204" pitchFamily="34" charset="0"/>
              </a:rPr>
              <a:t>			</a:t>
            </a:r>
            <a:endParaRPr lang="en-GB" sz="1200" b="1" dirty="0">
              <a:solidFill>
                <a:schemeClr val="tx1"/>
              </a:solidFill>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xmlns="" id="{9ABD3DA6-4D0E-9345-B810-194A669950F9}"/>
              </a:ext>
            </a:extLst>
          </p:cNvPr>
          <p:cNvSpPr/>
          <p:nvPr/>
        </p:nvSpPr>
        <p:spPr>
          <a:xfrm>
            <a:off x="125053" y="3466742"/>
            <a:ext cx="6638213" cy="10586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200" b="1" dirty="0">
                <a:solidFill>
                  <a:schemeClr val="tx1"/>
                </a:solidFill>
                <a:latin typeface="Arial" panose="020B0604020202020204" pitchFamily="34" charset="0"/>
                <a:cs typeface="Arial" panose="020B0604020202020204" pitchFamily="34" charset="0"/>
              </a:rPr>
              <a:t>PHYSIOLOGY</a:t>
            </a:r>
          </a:p>
          <a:p>
            <a:r>
              <a:rPr lang="en-GB" sz="1000" dirty="0">
                <a:solidFill>
                  <a:schemeClr val="tx1"/>
                </a:solidFill>
                <a:latin typeface="Arial" panose="020B0604020202020204" pitchFamily="34" charset="0"/>
                <a:cs typeface="Arial" panose="020B0604020202020204" pitchFamily="34" charset="0"/>
              </a:rPr>
              <a:t>Postnatal anatomy e.g. HLHS (MA/AA):</a:t>
            </a:r>
          </a:p>
          <a:p>
            <a:r>
              <a:rPr lang="en-GB" sz="1000" dirty="0">
                <a:solidFill>
                  <a:schemeClr val="tx1"/>
                </a:solidFill>
                <a:latin typeface="Arial" panose="020B0604020202020204" pitchFamily="34" charset="0"/>
                <a:cs typeface="Arial" panose="020B0604020202020204" pitchFamily="34" charset="0"/>
              </a:rPr>
              <a:t> </a:t>
            </a:r>
          </a:p>
          <a:p>
            <a:r>
              <a:rPr lang="en-GB" sz="1000" dirty="0">
                <a:solidFill>
                  <a:schemeClr val="tx1"/>
                </a:solidFill>
                <a:latin typeface="Arial" panose="020B0604020202020204" pitchFamily="34" charset="0"/>
                <a:cs typeface="Arial" panose="020B0604020202020204" pitchFamily="34" charset="0"/>
              </a:rPr>
              <a:t>Specific shunt type and size e.g. Sano, right sided BTT 3.5mm shunt:</a:t>
            </a:r>
          </a:p>
          <a:p>
            <a:r>
              <a:rPr lang="en-GB" sz="1000" dirty="0">
                <a:solidFill>
                  <a:schemeClr val="tx1"/>
                </a:solidFill>
                <a:latin typeface="Arial" panose="020B0604020202020204" pitchFamily="34" charset="0"/>
                <a:cs typeface="Arial" panose="020B0604020202020204" pitchFamily="34" charset="0"/>
              </a:rPr>
              <a:t> </a:t>
            </a:r>
          </a:p>
          <a:p>
            <a:r>
              <a:rPr lang="en-GB" sz="1000" dirty="0">
                <a:solidFill>
                  <a:schemeClr val="tx1"/>
                </a:solidFill>
                <a:latin typeface="Arial" panose="020B0604020202020204" pitchFamily="34" charset="0"/>
                <a:cs typeface="Arial" panose="020B0604020202020204" pitchFamily="34" charset="0"/>
              </a:rPr>
              <a:t>Specific concerns e.g. small PAs, small DKS: </a:t>
            </a:r>
          </a:p>
          <a:p>
            <a:endParaRPr lang="en-GB" sz="1200" dirty="0">
              <a:solidFill>
                <a:schemeClr val="tx1"/>
              </a:solidFill>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xmlns="" id="{07C2C01E-9AB3-D84A-810C-02394EA83D9E}"/>
              </a:ext>
            </a:extLst>
          </p:cNvPr>
          <p:cNvSpPr/>
          <p:nvPr/>
        </p:nvSpPr>
        <p:spPr>
          <a:xfrm>
            <a:off x="109893" y="5103286"/>
            <a:ext cx="6638213" cy="10586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200" b="1" dirty="0">
                <a:solidFill>
                  <a:schemeClr val="tx1"/>
                </a:solidFill>
                <a:latin typeface="Arial" panose="020B0604020202020204" pitchFamily="34" charset="0"/>
                <a:cs typeface="Arial" panose="020B0604020202020204" pitchFamily="34" charset="0"/>
              </a:rPr>
              <a:t>ANTI-COAGULATION</a:t>
            </a:r>
            <a:endParaRPr lang="en-GB" sz="12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Anti-platelet or anti-coagulation therapy: </a:t>
            </a:r>
          </a:p>
          <a:p>
            <a:r>
              <a:rPr lang="en-GB" sz="1000" dirty="0">
                <a:solidFill>
                  <a:schemeClr val="tx1"/>
                </a:solidFill>
                <a:latin typeface="Arial" panose="020B0604020202020204" pitchFamily="34" charset="0"/>
                <a:cs typeface="Arial" panose="020B0604020202020204" pitchFamily="34" charset="0"/>
              </a:rPr>
              <a:t> </a:t>
            </a:r>
          </a:p>
          <a:p>
            <a:r>
              <a:rPr lang="en-GB" sz="1000" dirty="0">
                <a:solidFill>
                  <a:schemeClr val="tx1"/>
                </a:solidFill>
                <a:latin typeface="Arial" panose="020B0604020202020204" pitchFamily="34" charset="0"/>
                <a:cs typeface="Arial" panose="020B0604020202020204" pitchFamily="34" charset="0"/>
              </a:rPr>
              <a:t>If on additional therapy from single Aspirin, please confirm reason and start date:</a:t>
            </a:r>
          </a:p>
          <a:p>
            <a:r>
              <a:rPr lang="en-GB" sz="1000" dirty="0">
                <a:solidFill>
                  <a:schemeClr val="tx1"/>
                </a:solidFill>
                <a:latin typeface="Arial" panose="020B0604020202020204" pitchFamily="34" charset="0"/>
                <a:cs typeface="Arial" panose="020B0604020202020204" pitchFamily="34" charset="0"/>
              </a:rPr>
              <a:t> </a:t>
            </a:r>
          </a:p>
          <a:p>
            <a:r>
              <a:rPr lang="en-GB" sz="1000" dirty="0">
                <a:solidFill>
                  <a:schemeClr val="tx1"/>
                </a:solidFill>
                <a:latin typeface="Arial" panose="020B0604020202020204" pitchFamily="34" charset="0"/>
                <a:cs typeface="Arial" panose="020B0604020202020204" pitchFamily="34" charset="0"/>
              </a:rPr>
              <a:t>Plan for stopping anti-platelet therapy pre-intervention:</a:t>
            </a:r>
          </a:p>
          <a:p>
            <a:endParaRPr lang="en-GB" sz="1200" dirty="0">
              <a:solidFill>
                <a:schemeClr val="tx1"/>
              </a:solidFill>
              <a:latin typeface="Arial" panose="020B06040202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xmlns="" id="{14AFEF44-F85A-8348-ADE3-612369B9081C}"/>
              </a:ext>
            </a:extLst>
          </p:cNvPr>
          <p:cNvSpPr/>
          <p:nvPr/>
        </p:nvSpPr>
        <p:spPr>
          <a:xfrm>
            <a:off x="109893" y="7644769"/>
            <a:ext cx="6638213" cy="60542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200" b="1" dirty="0">
                <a:solidFill>
                  <a:schemeClr val="tx1"/>
                </a:solidFill>
                <a:latin typeface="Arial" panose="020B0604020202020204" pitchFamily="34" charset="0"/>
                <a:cs typeface="Arial" panose="020B0604020202020204" pitchFamily="34" charset="0"/>
              </a:rPr>
              <a:t>PLAN FOR NBM PERIODS</a:t>
            </a:r>
            <a:endParaRPr lang="en-GB" sz="12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Need for IVI and cannula when NBM or can be managed with </a:t>
            </a:r>
            <a:r>
              <a:rPr lang="en-GB" sz="1000" dirty="0" err="1">
                <a:solidFill>
                  <a:schemeClr val="tx1"/>
                </a:solidFill>
                <a:latin typeface="Arial" panose="020B0604020202020204" pitchFamily="34" charset="0"/>
                <a:cs typeface="Arial" panose="020B0604020202020204" pitchFamily="34" charset="0"/>
              </a:rPr>
              <a:t>diaoralyte</a:t>
            </a:r>
            <a:r>
              <a:rPr lang="en-GB" sz="1000" dirty="0">
                <a:solidFill>
                  <a:schemeClr val="tx1"/>
                </a:solidFill>
                <a:latin typeface="Arial" panose="020B0604020202020204" pitchFamily="34" charset="0"/>
                <a:cs typeface="Arial" panose="020B0604020202020204" pitchFamily="34" charset="0"/>
              </a:rPr>
              <a:t>?</a:t>
            </a:r>
          </a:p>
          <a:p>
            <a:r>
              <a:rPr lang="en-GB" sz="1000" dirty="0">
                <a:solidFill>
                  <a:schemeClr val="tx1"/>
                </a:solidFill>
                <a:latin typeface="Arial" panose="020B0604020202020204" pitchFamily="34" charset="0"/>
                <a:cs typeface="Arial" panose="020B0604020202020204" pitchFamily="34" charset="0"/>
              </a:rPr>
              <a:t>IV access plan:</a:t>
            </a:r>
          </a:p>
          <a:p>
            <a:endParaRPr lang="en-GB" sz="1200" dirty="0">
              <a:solidFill>
                <a:schemeClr val="tx1"/>
              </a:solidFill>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xmlns="" id="{D177821A-B2AB-E344-99C5-8B3E38245DEF}"/>
              </a:ext>
            </a:extLst>
          </p:cNvPr>
          <p:cNvSpPr/>
          <p:nvPr/>
        </p:nvSpPr>
        <p:spPr>
          <a:xfrm>
            <a:off x="109893" y="6217592"/>
            <a:ext cx="6638213" cy="137154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200" b="1" dirty="0">
                <a:solidFill>
                  <a:schemeClr val="tx1"/>
                </a:solidFill>
                <a:latin typeface="Arial" panose="020B0604020202020204" pitchFamily="34" charset="0"/>
                <a:cs typeface="Arial" panose="020B0604020202020204" pitchFamily="34" charset="0"/>
              </a:rPr>
              <a:t>IMAGING AND INTERVENTION PLAN</a:t>
            </a:r>
            <a:endParaRPr lang="en-GB" sz="12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Expected CT date:</a:t>
            </a: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Actual CT date and indication for:</a:t>
            </a: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Expected Glenn/definitive date:</a:t>
            </a: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Actual Glenn/definitive date:</a:t>
            </a:r>
          </a:p>
        </p:txBody>
      </p:sp>
      <p:sp>
        <p:nvSpPr>
          <p:cNvPr id="15" name="Rectangle 14">
            <a:extLst>
              <a:ext uri="{FF2B5EF4-FFF2-40B4-BE49-F238E27FC236}">
                <a16:creationId xmlns:a16="http://schemas.microsoft.com/office/drawing/2014/main" xmlns="" id="{188D350E-E7CB-D543-B03E-7A0FE09E8294}"/>
              </a:ext>
            </a:extLst>
          </p:cNvPr>
          <p:cNvSpPr/>
          <p:nvPr/>
        </p:nvSpPr>
        <p:spPr>
          <a:xfrm>
            <a:off x="109892" y="8991600"/>
            <a:ext cx="6638213" cy="7784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200" b="1" dirty="0">
                <a:solidFill>
                  <a:schemeClr val="tx1"/>
                </a:solidFill>
                <a:latin typeface="Arial" panose="020B0604020202020204" pitchFamily="34" charset="0"/>
                <a:cs typeface="Arial" panose="020B0604020202020204" pitchFamily="34" charset="0"/>
              </a:rPr>
              <a:t>OTHER IMPORTANT INFORMATION</a:t>
            </a:r>
            <a:endParaRPr lang="en-GB" sz="12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Vocal cord palsy? Difficult IV access?</a:t>
            </a:r>
          </a:p>
          <a:p>
            <a:endParaRPr lang="en-GB" sz="1200" dirty="0">
              <a:solidFill>
                <a:schemeClr val="tx1"/>
              </a:solidFill>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xmlns="" id="{B422D66A-2E84-2E4E-BD90-7017F60B1884}"/>
              </a:ext>
            </a:extLst>
          </p:cNvPr>
          <p:cNvSpPr/>
          <p:nvPr/>
        </p:nvSpPr>
        <p:spPr>
          <a:xfrm>
            <a:off x="109891" y="8320055"/>
            <a:ext cx="6638213" cy="60542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200" b="1" dirty="0">
                <a:solidFill>
                  <a:schemeClr val="tx1"/>
                </a:solidFill>
                <a:latin typeface="Arial" panose="020B0604020202020204" pitchFamily="34" charset="0"/>
                <a:cs typeface="Arial" panose="020B0604020202020204" pitchFamily="34" charset="0"/>
              </a:rPr>
              <a:t>VACCINATION PLAN (</a:t>
            </a:r>
            <a:r>
              <a:rPr lang="en-GB" sz="1200" b="1" dirty="0" err="1">
                <a:solidFill>
                  <a:schemeClr val="tx1"/>
                </a:solidFill>
                <a:latin typeface="Arial" panose="020B0604020202020204" pitchFamily="34" charset="0"/>
                <a:cs typeface="Arial" panose="020B0604020202020204" pitchFamily="34" charset="0"/>
              </a:rPr>
              <a:t>excl</a:t>
            </a:r>
            <a:r>
              <a:rPr lang="en-GB" sz="1200" b="1" dirty="0">
                <a:solidFill>
                  <a:schemeClr val="tx1"/>
                </a:solidFill>
                <a:latin typeface="Arial" panose="020B0604020202020204" pitchFamily="34" charset="0"/>
                <a:cs typeface="Arial" panose="020B0604020202020204" pitchFamily="34" charset="0"/>
              </a:rPr>
              <a:t> </a:t>
            </a:r>
            <a:r>
              <a:rPr lang="en-GB" sz="1200" b="1" dirty="0" err="1">
                <a:solidFill>
                  <a:schemeClr val="tx1"/>
                </a:solidFill>
                <a:latin typeface="Arial" panose="020B0604020202020204" pitchFamily="34" charset="0"/>
                <a:cs typeface="Arial" panose="020B0604020202020204" pitchFamily="34" charset="0"/>
              </a:rPr>
              <a:t>roavirus</a:t>
            </a:r>
            <a:r>
              <a:rPr lang="en-GB" sz="1200" b="1" dirty="0">
                <a:solidFill>
                  <a:schemeClr val="tx1"/>
                </a:solidFill>
                <a:latin typeface="Arial" panose="020B0604020202020204" pitchFamily="34" charset="0"/>
                <a:cs typeface="Arial" panose="020B0604020202020204" pitchFamily="34" charset="0"/>
              </a:rPr>
              <a:t>)</a:t>
            </a:r>
            <a:endParaRPr lang="en-GB" sz="12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Palivizumab candidate?</a:t>
            </a:r>
          </a:p>
          <a:p>
            <a:r>
              <a:rPr lang="en-GB" sz="1000" dirty="0">
                <a:solidFill>
                  <a:schemeClr val="tx1"/>
                </a:solidFill>
                <a:latin typeface="Arial" panose="020B0604020202020204" pitchFamily="34" charset="0"/>
                <a:cs typeface="Arial" panose="020B0604020202020204" pitchFamily="34" charset="0"/>
              </a:rPr>
              <a:t>Date 1st </a:t>
            </a:r>
            <a:r>
              <a:rPr lang="en-GB" sz="1000" dirty="0" err="1">
                <a:solidFill>
                  <a:schemeClr val="tx1"/>
                </a:solidFill>
                <a:latin typeface="Arial" panose="020B0604020202020204" pitchFamily="34" charset="0"/>
                <a:cs typeface="Arial" panose="020B0604020202020204" pitchFamily="34" charset="0"/>
              </a:rPr>
              <a:t>vaccs</a:t>
            </a:r>
            <a:r>
              <a:rPr lang="en-GB" sz="1000" dirty="0">
                <a:solidFill>
                  <a:schemeClr val="tx1"/>
                </a:solidFill>
                <a:latin typeface="Arial" panose="020B0604020202020204" pitchFamily="34" charset="0"/>
                <a:cs typeface="Arial" panose="020B0604020202020204" pitchFamily="34" charset="0"/>
              </a:rPr>
              <a:t> due:		Date 2nd </a:t>
            </a:r>
            <a:r>
              <a:rPr lang="en-GB" sz="1000" dirty="0" err="1">
                <a:solidFill>
                  <a:schemeClr val="tx1"/>
                </a:solidFill>
                <a:latin typeface="Arial" panose="020B0604020202020204" pitchFamily="34" charset="0"/>
                <a:cs typeface="Arial" panose="020B0604020202020204" pitchFamily="34" charset="0"/>
              </a:rPr>
              <a:t>vaccs</a:t>
            </a:r>
            <a:r>
              <a:rPr lang="en-GB" sz="1000" dirty="0">
                <a:solidFill>
                  <a:schemeClr val="tx1"/>
                </a:solidFill>
                <a:latin typeface="Arial" panose="020B0604020202020204" pitchFamily="34" charset="0"/>
                <a:cs typeface="Arial" panose="020B0604020202020204" pitchFamily="34" charset="0"/>
              </a:rPr>
              <a:t> due:			Date 3</a:t>
            </a:r>
            <a:r>
              <a:rPr lang="en-GB" sz="1000" baseline="30000" dirty="0">
                <a:solidFill>
                  <a:schemeClr val="tx1"/>
                </a:solidFill>
                <a:latin typeface="Arial" panose="020B0604020202020204" pitchFamily="34" charset="0"/>
                <a:cs typeface="Arial" panose="020B0604020202020204" pitchFamily="34" charset="0"/>
              </a:rPr>
              <a:t>rd</a:t>
            </a:r>
            <a:r>
              <a:rPr lang="en-GB" sz="1000" dirty="0">
                <a:solidFill>
                  <a:schemeClr val="tx1"/>
                </a:solidFill>
                <a:latin typeface="Arial" panose="020B0604020202020204" pitchFamily="34" charset="0"/>
                <a:cs typeface="Arial" panose="020B0604020202020204" pitchFamily="34" charset="0"/>
              </a:rPr>
              <a:t> </a:t>
            </a:r>
            <a:r>
              <a:rPr lang="en-GB" sz="1000" dirty="0" err="1">
                <a:solidFill>
                  <a:schemeClr val="tx1"/>
                </a:solidFill>
                <a:latin typeface="Arial" panose="020B0604020202020204" pitchFamily="34" charset="0"/>
                <a:cs typeface="Arial" panose="020B0604020202020204" pitchFamily="34" charset="0"/>
              </a:rPr>
              <a:t>vaccs</a:t>
            </a:r>
            <a:r>
              <a:rPr lang="en-GB" sz="1000" dirty="0">
                <a:solidFill>
                  <a:schemeClr val="tx1"/>
                </a:solidFill>
                <a:latin typeface="Arial" panose="020B0604020202020204" pitchFamily="34" charset="0"/>
                <a:cs typeface="Arial" panose="020B0604020202020204" pitchFamily="34" charset="0"/>
              </a:rPr>
              <a:t> due:</a:t>
            </a:r>
          </a:p>
          <a:p>
            <a:endParaRPr lang="en-GB" sz="1200" dirty="0">
              <a:solidFill>
                <a:schemeClr val="tx1"/>
              </a:solidFill>
              <a:latin typeface="Arial" panose="020B0604020202020204" pitchFamily="34" charset="0"/>
              <a:cs typeface="Arial" panose="020B0604020202020204" pitchFamily="34" charset="0"/>
            </a:endParaRPr>
          </a:p>
        </p:txBody>
      </p:sp>
      <p:sp>
        <p:nvSpPr>
          <p:cNvPr id="2" name="TextBox 1"/>
          <p:cNvSpPr txBox="1"/>
          <p:nvPr/>
        </p:nvSpPr>
        <p:spPr>
          <a:xfrm>
            <a:off x="109890" y="4600421"/>
            <a:ext cx="6638213" cy="438582"/>
          </a:xfrm>
          <a:prstGeom prst="rect">
            <a:avLst/>
          </a:prstGeom>
          <a:noFill/>
          <a:ln w="19050">
            <a:solidFill>
              <a:schemeClr val="tx1"/>
            </a:solidFill>
          </a:ln>
        </p:spPr>
        <p:txBody>
          <a:bodyPr wrap="square" rtlCol="0">
            <a:spAutoFit/>
          </a:bodyPr>
          <a:lstStyle/>
          <a:p>
            <a:r>
              <a:rPr lang="en-GB" sz="1200" b="1" dirty="0">
                <a:latin typeface="Arial" panose="020B0604020202020204" pitchFamily="34" charset="0"/>
                <a:cs typeface="Arial" panose="020B0604020202020204" pitchFamily="34" charset="0"/>
              </a:rPr>
              <a:t>RHYTHM: </a:t>
            </a:r>
            <a:r>
              <a:rPr lang="en-GB" sz="1000" dirty="0">
                <a:latin typeface="Arial" panose="020B0604020202020204" pitchFamily="34" charset="0"/>
                <a:cs typeface="Arial" panose="020B0604020202020204" pitchFamily="34" charset="0"/>
              </a:rPr>
              <a:t>Description of any arrhythmias </a:t>
            </a:r>
            <a:r>
              <a:rPr lang="en-GB" sz="1000" dirty="0" err="1">
                <a:latin typeface="Arial" panose="020B0604020202020204" pitchFamily="34" charset="0"/>
                <a:cs typeface="Arial" panose="020B0604020202020204" pitchFamily="34" charset="0"/>
              </a:rPr>
              <a:t>inc</a:t>
            </a:r>
            <a:r>
              <a:rPr lang="en-GB" sz="1000" dirty="0">
                <a:latin typeface="Arial" panose="020B0604020202020204" pitchFamily="34" charset="0"/>
                <a:cs typeface="Arial" panose="020B0604020202020204" pitchFamily="34" charset="0"/>
              </a:rPr>
              <a:t> type, dates, treatment</a:t>
            </a:r>
            <a:endParaRPr lang="en-GB" sz="1050" dirty="0">
              <a:latin typeface="Arial" panose="020B0604020202020204" pitchFamily="34" charset="0"/>
              <a:cs typeface="Arial" panose="020B0604020202020204" pitchFamily="34" charset="0"/>
            </a:endParaRPr>
          </a:p>
          <a:p>
            <a:endParaRPr lang="en-GB" sz="10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9515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A4 Guy's and St Thomas' RGB BLUE">
            <a:extLst>
              <a:ext uri="{FF2B5EF4-FFF2-40B4-BE49-F238E27FC236}">
                <a16:creationId xmlns:a16="http://schemas.microsoft.com/office/drawing/2014/main" xmlns="" id="{EE8A1D18-3A08-3F41-AAB1-A54A2F15B1DA}"/>
              </a:ext>
            </a:extLst>
          </p:cNvPr>
          <p:cNvPicPr>
            <a:picLocks noChangeArrowheads="1"/>
          </p:cNvPicPr>
          <p:nvPr/>
        </p:nvPicPr>
        <p:blipFill rotWithShape="1">
          <a:blip r:embed="rId2">
            <a:extLst>
              <a:ext uri="{28A0092B-C50C-407E-A947-70E740481C1C}">
                <a14:useLocalDpi xmlns:a14="http://schemas.microsoft.com/office/drawing/2010/main" val="0"/>
              </a:ext>
            </a:extLst>
          </a:blip>
          <a:srcRect l="10764" t="20729" r="10855" b="23321"/>
          <a:stretch/>
        </p:blipFill>
        <p:spPr bwMode="auto">
          <a:xfrm>
            <a:off x="4456174" y="33527"/>
            <a:ext cx="2359153" cy="84734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 descr="EVE_LOGO_A4_HORIZONTAL">
            <a:extLst>
              <a:ext uri="{FF2B5EF4-FFF2-40B4-BE49-F238E27FC236}">
                <a16:creationId xmlns:a16="http://schemas.microsoft.com/office/drawing/2014/main" xmlns="" id="{E8334033-1432-7D4E-AB87-A5659EEE1626}"/>
              </a:ext>
            </a:extLst>
          </p:cNvPr>
          <p:cNvPicPr>
            <a:picLocks noChangeArrowheads="1"/>
          </p:cNvPicPr>
          <p:nvPr/>
        </p:nvPicPr>
        <p:blipFill rotWithShape="1">
          <a:blip r:embed="rId3">
            <a:extLst>
              <a:ext uri="{28A0092B-C50C-407E-A947-70E740481C1C}">
                <a14:useLocalDpi xmlns:a14="http://schemas.microsoft.com/office/drawing/2010/main" val="0"/>
              </a:ext>
            </a:extLst>
          </a:blip>
          <a:srcRect l="8727" t="17454" r="9333" b="24779"/>
          <a:stretch/>
        </p:blipFill>
        <p:spPr bwMode="auto">
          <a:xfrm>
            <a:off x="42673" y="33527"/>
            <a:ext cx="2060448" cy="84734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xmlns="" id="{FC0A77EA-5455-084D-85B2-57D848B0FE5C}"/>
              </a:ext>
            </a:extLst>
          </p:cNvPr>
          <p:cNvSpPr/>
          <p:nvPr/>
        </p:nvSpPr>
        <p:spPr>
          <a:xfrm>
            <a:off x="118790" y="5119633"/>
            <a:ext cx="6620420" cy="15176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a:solidFill>
                  <a:schemeClr val="tx1"/>
                </a:solidFill>
                <a:latin typeface="Arial" panose="020B0604020202020204" pitchFamily="34" charset="0"/>
                <a:cs typeface="Arial" panose="020B0604020202020204" pitchFamily="34" charset="0"/>
              </a:rPr>
              <a:t>FEEDING</a:t>
            </a:r>
          </a:p>
          <a:p>
            <a:r>
              <a:rPr lang="en-GB" sz="1000" b="1" dirty="0">
                <a:solidFill>
                  <a:schemeClr val="tx1"/>
                </a:solidFill>
                <a:latin typeface="Arial" panose="020B0604020202020204" pitchFamily="34" charset="0"/>
                <a:cs typeface="Arial" panose="020B0604020202020204" pitchFamily="34" charset="0"/>
              </a:rPr>
              <a:t>Aim: full enteral feeds of parents’ chosen milk</a:t>
            </a:r>
          </a:p>
          <a:p>
            <a:r>
              <a:rPr lang="en-GB" sz="1000" b="1" i="1" dirty="0">
                <a:solidFill>
                  <a:schemeClr val="tx1"/>
                </a:solidFill>
                <a:latin typeface="Arial" panose="020B0604020202020204" pitchFamily="34" charset="0"/>
                <a:cs typeface="Arial" panose="020B0604020202020204" pitchFamily="34" charset="0"/>
              </a:rPr>
              <a:t>Issues: vocal cord palsy affecting swallow and need for NG tube, extra calories due to heart condition</a:t>
            </a:r>
          </a:p>
          <a:p>
            <a:r>
              <a:rPr lang="en-GB" sz="1000" dirty="0">
                <a:solidFill>
                  <a:schemeClr val="tx1"/>
                </a:solidFill>
                <a:latin typeface="Arial" panose="020B0604020202020204" pitchFamily="34" charset="0"/>
                <a:cs typeface="Arial" panose="020B0604020202020204" pitchFamily="34" charset="0"/>
              </a:rPr>
              <a:t>◻︎ Dietician review</a:t>
            </a:r>
          </a:p>
          <a:p>
            <a:r>
              <a:rPr lang="en-GB" sz="1000" dirty="0">
                <a:solidFill>
                  <a:schemeClr val="tx1"/>
                </a:solidFill>
                <a:latin typeface="Arial" panose="020B0604020202020204" pitchFamily="34" charset="0"/>
                <a:cs typeface="Arial" panose="020B0604020202020204" pitchFamily="34" charset="0"/>
              </a:rPr>
              <a:t>◻︎ SLT review (only if concerns over swallow)</a:t>
            </a:r>
          </a:p>
          <a:p>
            <a:r>
              <a:rPr lang="en-GB" sz="1000" dirty="0">
                <a:solidFill>
                  <a:schemeClr val="tx1"/>
                </a:solidFill>
                <a:latin typeface="Arial" panose="020B0604020202020204" pitchFamily="34" charset="0"/>
                <a:cs typeface="Arial" panose="020B0604020202020204" pitchFamily="34" charset="0"/>
              </a:rPr>
              <a:t>◻︎ If normal MCV commence prophylactic iron supplements and folic acid (if low consider treatment dose)</a:t>
            </a:r>
          </a:p>
          <a:p>
            <a:r>
              <a:rPr lang="en-GB" sz="1000" dirty="0">
                <a:solidFill>
                  <a:schemeClr val="tx1"/>
                </a:solidFill>
                <a:latin typeface="Arial" panose="020B0604020202020204" pitchFamily="34" charset="0"/>
                <a:cs typeface="Arial" panose="020B0604020202020204" pitchFamily="34" charset="0"/>
              </a:rPr>
              <a:t>◻︎ Check vitamin D and treat if deficient, otherwise standard vitamin supplements</a:t>
            </a:r>
          </a:p>
          <a:p>
            <a:r>
              <a:rPr lang="en-GB" sz="1000" dirty="0">
                <a:solidFill>
                  <a:schemeClr val="tx1"/>
                </a:solidFill>
                <a:latin typeface="Arial" panose="020B0604020202020204" pitchFamily="34" charset="0"/>
                <a:cs typeface="Arial" panose="020B0604020202020204" pitchFamily="34" charset="0"/>
              </a:rPr>
              <a:t>◻︎ Target weight gain average 20-30g per day (red flag &lt;20g gain in 3 days or 30g or more in 2 days)</a:t>
            </a:r>
          </a:p>
          <a:p>
            <a:r>
              <a:rPr lang="en-GB" sz="1000" dirty="0">
                <a:solidFill>
                  <a:schemeClr val="tx1"/>
                </a:solidFill>
                <a:latin typeface="Arial" panose="020B0604020202020204" pitchFamily="34" charset="0"/>
                <a:cs typeface="Arial" panose="020B0604020202020204" pitchFamily="34" charset="0"/>
              </a:rPr>
              <a:t>◻︎ Consider gastro review for ongoing feed intolerance / slow weight gain</a:t>
            </a:r>
          </a:p>
          <a:p>
            <a:endParaRPr lang="en-GB" sz="1000" dirty="0">
              <a:solidFill>
                <a:schemeClr val="tx1"/>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xmlns="" id="{A1A7E11B-776D-C944-975E-DA6614180755}"/>
              </a:ext>
            </a:extLst>
          </p:cNvPr>
          <p:cNvSpPr txBox="1"/>
          <p:nvPr/>
        </p:nvSpPr>
        <p:spPr>
          <a:xfrm>
            <a:off x="42673" y="998433"/>
            <a:ext cx="2060448" cy="338554"/>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Arrival on the ward</a:t>
            </a:r>
          </a:p>
        </p:txBody>
      </p:sp>
      <p:sp>
        <p:nvSpPr>
          <p:cNvPr id="9" name="Rectangle 8">
            <a:extLst>
              <a:ext uri="{FF2B5EF4-FFF2-40B4-BE49-F238E27FC236}">
                <a16:creationId xmlns:a16="http://schemas.microsoft.com/office/drawing/2014/main" xmlns="" id="{8B649C92-DB58-0349-A374-A207B722F607}"/>
              </a:ext>
            </a:extLst>
          </p:cNvPr>
          <p:cNvSpPr/>
          <p:nvPr/>
        </p:nvSpPr>
        <p:spPr>
          <a:xfrm>
            <a:off x="118790" y="1357293"/>
            <a:ext cx="6620420" cy="10261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a:solidFill>
                  <a:schemeClr val="tx1"/>
                </a:solidFill>
                <a:latin typeface="Arial" panose="020B0604020202020204" pitchFamily="34" charset="0"/>
                <a:cs typeface="Arial" panose="020B0604020202020204" pitchFamily="34" charset="0"/>
              </a:rPr>
              <a:t>AIRWAY AND BREATHING</a:t>
            </a:r>
          </a:p>
          <a:p>
            <a:r>
              <a:rPr lang="en-GB" sz="1000" b="1" dirty="0">
                <a:solidFill>
                  <a:schemeClr val="tx1"/>
                </a:solidFill>
                <a:latin typeface="Arial" panose="020B0604020202020204" pitchFamily="34" charset="0"/>
                <a:cs typeface="Arial" panose="020B0604020202020204" pitchFamily="34" charset="0"/>
              </a:rPr>
              <a:t>Aim: self-ventilating in air achieving target saturations</a:t>
            </a:r>
          </a:p>
          <a:p>
            <a:r>
              <a:rPr lang="en-GB" sz="1000" b="1" i="1" dirty="0">
                <a:solidFill>
                  <a:schemeClr val="tx1"/>
                </a:solidFill>
                <a:latin typeface="Arial" panose="020B0604020202020204" pitchFamily="34" charset="0"/>
                <a:cs typeface="Arial" panose="020B0604020202020204" pitchFamily="34" charset="0"/>
              </a:rPr>
              <a:t>Issues: oxygen requirement (vocal cord palsy, viral infections, congestion, small PAs) </a:t>
            </a:r>
          </a:p>
          <a:p>
            <a:r>
              <a:rPr lang="en-GB" sz="1000" dirty="0">
                <a:solidFill>
                  <a:schemeClr val="tx1"/>
                </a:solidFill>
                <a:latin typeface="Arial" panose="020B0604020202020204" pitchFamily="34" charset="0"/>
                <a:cs typeface="Arial" panose="020B0604020202020204" pitchFamily="34" charset="0"/>
              </a:rPr>
              <a:t>◻︎ Review PICU chest x-ray</a:t>
            </a:r>
          </a:p>
          <a:p>
            <a:r>
              <a:rPr lang="en-GB" sz="1000" dirty="0">
                <a:solidFill>
                  <a:schemeClr val="tx1"/>
                </a:solidFill>
                <a:latin typeface="Arial" panose="020B0604020202020204" pitchFamily="34" charset="0"/>
                <a:cs typeface="Arial" panose="020B0604020202020204" pitchFamily="34" charset="0"/>
              </a:rPr>
              <a:t>◻︎ Wean/stop oxygen to target saturations</a:t>
            </a:r>
          </a:p>
          <a:p>
            <a:r>
              <a:rPr lang="en-GB" sz="1000" dirty="0">
                <a:solidFill>
                  <a:schemeClr val="tx1"/>
                </a:solidFill>
                <a:latin typeface="Arial" panose="020B0604020202020204" pitchFamily="34" charset="0"/>
                <a:cs typeface="Arial" panose="020B0604020202020204" pitchFamily="34" charset="0"/>
              </a:rPr>
              <a:t>◻︎ Discuss ENT review if concerns over vocal cord palsy</a:t>
            </a:r>
          </a:p>
          <a:p>
            <a:endParaRPr lang="en-GB" sz="1200" dirty="0">
              <a:solidFill>
                <a:schemeClr val="tx1"/>
              </a:solidFill>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xmlns="" id="{A915B6D0-1812-2145-AE18-F6686745A827}"/>
              </a:ext>
            </a:extLst>
          </p:cNvPr>
          <p:cNvSpPr/>
          <p:nvPr/>
        </p:nvSpPr>
        <p:spPr>
          <a:xfrm>
            <a:off x="118790" y="2601833"/>
            <a:ext cx="6620420" cy="22994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a:solidFill>
                  <a:schemeClr val="tx1"/>
                </a:solidFill>
                <a:latin typeface="Arial" panose="020B0604020202020204" pitchFamily="34" charset="0"/>
                <a:cs typeface="Arial" panose="020B0604020202020204" pitchFamily="34" charset="0"/>
              </a:rPr>
              <a:t>CIRCULATION</a:t>
            </a:r>
          </a:p>
          <a:p>
            <a:r>
              <a:rPr lang="en-GB" sz="1000" b="1" dirty="0">
                <a:solidFill>
                  <a:schemeClr val="tx1"/>
                </a:solidFill>
                <a:latin typeface="Arial" panose="020B0604020202020204" pitchFamily="34" charset="0"/>
                <a:cs typeface="Arial" panose="020B0604020202020204" pitchFamily="34" charset="0"/>
              </a:rPr>
              <a:t>Aim: stable and balanced circulation</a:t>
            </a:r>
          </a:p>
          <a:p>
            <a:r>
              <a:rPr lang="en-GB" sz="1000" b="1" i="1" dirty="0">
                <a:solidFill>
                  <a:schemeClr val="tx1"/>
                </a:solidFill>
                <a:latin typeface="Arial" panose="020B0604020202020204" pitchFamily="34" charset="0"/>
                <a:cs typeface="Arial" panose="020B0604020202020204" pitchFamily="34" charset="0"/>
              </a:rPr>
              <a:t>Issues: </a:t>
            </a:r>
            <a:r>
              <a:rPr lang="en-GB" sz="1000" b="1" i="1" dirty="0" err="1">
                <a:solidFill>
                  <a:schemeClr val="tx1"/>
                </a:solidFill>
                <a:latin typeface="Arial" panose="020B0604020202020204" pitchFamily="34" charset="0"/>
                <a:cs typeface="Arial" panose="020B0604020202020204" pitchFamily="34" charset="0"/>
              </a:rPr>
              <a:t>overcirculation</a:t>
            </a:r>
            <a:r>
              <a:rPr lang="en-GB" sz="1000" b="1" i="1" dirty="0">
                <a:solidFill>
                  <a:schemeClr val="tx1"/>
                </a:solidFill>
                <a:latin typeface="Arial" panose="020B0604020202020204" pitchFamily="34" charset="0"/>
                <a:cs typeface="Arial" panose="020B0604020202020204" pitchFamily="34" charset="0"/>
              </a:rPr>
              <a:t> needing vasodilators to balance, anatomical issues that may need intervention</a:t>
            </a:r>
          </a:p>
          <a:p>
            <a:r>
              <a:rPr lang="en-GB" sz="1000" dirty="0">
                <a:solidFill>
                  <a:schemeClr val="tx1"/>
                </a:solidFill>
                <a:latin typeface="Arial" panose="020B0604020202020204" pitchFamily="34" charset="0"/>
                <a:cs typeface="Arial" panose="020B0604020202020204" pitchFamily="34" charset="0"/>
              </a:rPr>
              <a:t>◻︎ Review observations from PICU (saturations, heart rate, blood pressure)</a:t>
            </a:r>
          </a:p>
          <a:p>
            <a:r>
              <a:rPr lang="en-GB" sz="1000" dirty="0">
                <a:solidFill>
                  <a:schemeClr val="tx1"/>
                </a:solidFill>
                <a:latin typeface="Arial" panose="020B0604020202020204" pitchFamily="34" charset="0"/>
                <a:cs typeface="Arial" panose="020B0604020202020204" pitchFamily="34" charset="0"/>
              </a:rPr>
              <a:t>◻︎ Review last echo report/echo</a:t>
            </a:r>
          </a:p>
          <a:p>
            <a:r>
              <a:rPr lang="en-GB" sz="1000" dirty="0">
                <a:solidFill>
                  <a:schemeClr val="tx1"/>
                </a:solidFill>
                <a:latin typeface="Arial" panose="020B0604020202020204" pitchFamily="34" charset="0"/>
                <a:cs typeface="Arial" panose="020B0604020202020204" pitchFamily="34" charset="0"/>
              </a:rPr>
              <a:t>◻︎ Confirm if any arrhythmias in PICU </a:t>
            </a:r>
            <a:r>
              <a:rPr lang="en-GB" sz="1000" dirty="0" err="1">
                <a:solidFill>
                  <a:schemeClr val="tx1"/>
                </a:solidFill>
                <a:latin typeface="Arial" panose="020B0604020202020204" pitchFamily="34" charset="0"/>
                <a:cs typeface="Arial" panose="020B0604020202020204" pitchFamily="34" charset="0"/>
              </a:rPr>
              <a:t>inc</a:t>
            </a:r>
            <a:r>
              <a:rPr lang="en-GB" sz="1000" dirty="0">
                <a:solidFill>
                  <a:schemeClr val="tx1"/>
                </a:solidFill>
                <a:latin typeface="Arial" panose="020B0604020202020204" pitchFamily="34" charset="0"/>
                <a:cs typeface="Arial" panose="020B0604020202020204" pitchFamily="34" charset="0"/>
              </a:rPr>
              <a:t> when, type, treatment </a:t>
            </a:r>
          </a:p>
          <a:p>
            <a:r>
              <a:rPr lang="en-GB" sz="1000" dirty="0">
                <a:solidFill>
                  <a:schemeClr val="tx1"/>
                </a:solidFill>
                <a:latin typeface="Arial" panose="020B0604020202020204" pitchFamily="34" charset="0"/>
                <a:cs typeface="Arial" panose="020B0604020202020204" pitchFamily="34" charset="0"/>
              </a:rPr>
              <a:t>◻︎ Review aspirin dose (5mg/kg/dose once a day)</a:t>
            </a:r>
          </a:p>
          <a:p>
            <a:r>
              <a:rPr lang="en-GB" sz="1000" dirty="0">
                <a:solidFill>
                  <a:schemeClr val="tx1"/>
                </a:solidFill>
                <a:latin typeface="Arial" panose="020B0604020202020204" pitchFamily="34" charset="0"/>
                <a:cs typeface="Arial" panose="020B0604020202020204" pitchFamily="34" charset="0"/>
              </a:rPr>
              <a:t>◻︎ Consider ACE inhibitor if: more than mild ventricular dysfunction, more than mild atrioventricular valve regurgitation, persistently high saturations (captopril as per guideline)</a:t>
            </a:r>
          </a:p>
          <a:p>
            <a:r>
              <a:rPr lang="en-GB" sz="1000" dirty="0">
                <a:solidFill>
                  <a:schemeClr val="tx1"/>
                </a:solidFill>
                <a:latin typeface="Arial" panose="020B0604020202020204" pitchFamily="34" charset="0"/>
                <a:cs typeface="Arial" panose="020B0604020202020204" pitchFamily="34" charset="0"/>
              </a:rPr>
              <a:t>◻︎ If stable and ECG no significant abnormalities (if there are discuss) consider adding digoxin (as per formulary) targeting levels of around 1</a:t>
            </a:r>
          </a:p>
          <a:p>
            <a:r>
              <a:rPr lang="en-GB" sz="1000" dirty="0">
                <a:solidFill>
                  <a:schemeClr val="tx1"/>
                </a:solidFill>
                <a:latin typeface="Arial" panose="020B0604020202020204" pitchFamily="34" charset="0"/>
                <a:cs typeface="Arial" panose="020B0604020202020204" pitchFamily="34" charset="0"/>
              </a:rPr>
              <a:t>◻︎ Establish day for weekly echo and ECG</a:t>
            </a:r>
          </a:p>
          <a:p>
            <a:r>
              <a:rPr lang="en-GB" sz="1000" dirty="0">
                <a:solidFill>
                  <a:schemeClr val="tx1"/>
                </a:solidFill>
                <a:latin typeface="Arial" panose="020B0604020202020204" pitchFamily="34" charset="0"/>
                <a:cs typeface="Arial" panose="020B0604020202020204" pitchFamily="34" charset="0"/>
              </a:rPr>
              <a:t>◻︎ If desaturations and no anatomical cause, consider checking Hb and aim for &gt;130g/l (avoid transfusion where possible due to risk of sensitisation given potential future need for transplant)</a:t>
            </a:r>
          </a:p>
          <a:p>
            <a:endParaRPr lang="en-GB" sz="1000" dirty="0">
              <a:solidFill>
                <a:schemeClr val="tx1"/>
              </a:solidFill>
              <a:latin typeface="Arial" panose="020B0604020202020204" pitchFamily="34" charset="0"/>
              <a:cs typeface="Arial" panose="020B0604020202020204" pitchFamily="34" charset="0"/>
            </a:endParaRPr>
          </a:p>
          <a:p>
            <a:endParaRPr lang="en-GB" sz="1200" dirty="0">
              <a:solidFill>
                <a:schemeClr val="tx1"/>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xmlns="" id="{2166A296-A942-EF43-BBF8-12E65AC95F1B}"/>
              </a:ext>
            </a:extLst>
          </p:cNvPr>
          <p:cNvSpPr txBox="1"/>
          <p:nvPr/>
        </p:nvSpPr>
        <p:spPr>
          <a:xfrm>
            <a:off x="42673" y="6924961"/>
            <a:ext cx="2060448" cy="338554"/>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Ongoing Care</a:t>
            </a:r>
          </a:p>
        </p:txBody>
      </p:sp>
      <p:sp>
        <p:nvSpPr>
          <p:cNvPr id="12" name="Rectangle 11">
            <a:extLst>
              <a:ext uri="{FF2B5EF4-FFF2-40B4-BE49-F238E27FC236}">
                <a16:creationId xmlns:a16="http://schemas.microsoft.com/office/drawing/2014/main" xmlns="" id="{C9F91F12-68CE-904B-9DB5-70F9314F24D7}"/>
              </a:ext>
            </a:extLst>
          </p:cNvPr>
          <p:cNvSpPr/>
          <p:nvPr/>
        </p:nvSpPr>
        <p:spPr>
          <a:xfrm>
            <a:off x="118790" y="7335076"/>
            <a:ext cx="6620420" cy="195211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dirty="0">
                <a:solidFill>
                  <a:schemeClr val="tx1"/>
                </a:solidFill>
                <a:latin typeface="Arial" panose="020B0604020202020204" pitchFamily="34" charset="0"/>
                <a:cs typeface="Arial" panose="020B0604020202020204" pitchFamily="34" charset="0"/>
              </a:rPr>
              <a:t>◻︎ Ensure NIPE is performed and entered on the system</a:t>
            </a:r>
          </a:p>
          <a:p>
            <a:r>
              <a:rPr lang="en-GB" sz="1000" dirty="0">
                <a:solidFill>
                  <a:schemeClr val="tx1"/>
                </a:solidFill>
                <a:latin typeface="Arial" panose="020B0604020202020204" pitchFamily="34" charset="0"/>
                <a:cs typeface="Arial" panose="020B0604020202020204" pitchFamily="34" charset="0"/>
              </a:rPr>
              <a:t>◻︎ If September to March ensure flagged for Palivizumab (</a:t>
            </a:r>
            <a:r>
              <a:rPr lang="en-GB" sz="1000" dirty="0">
                <a:solidFill>
                  <a:schemeClr val="tx1"/>
                </a:solidFill>
                <a:latin typeface="Arial" panose="020B0604020202020204" pitchFamily="34" charset="0"/>
                <a:cs typeface="Arial" panose="020B0604020202020204" pitchFamily="34" charset="0"/>
                <a:hlinkClick r:id="rId4"/>
              </a:rPr>
              <a:t>aisling.phillips@gstt.nhs.uk</a:t>
            </a:r>
            <a:r>
              <a:rPr lang="en-GB" sz="1000" dirty="0">
                <a:solidFill>
                  <a:schemeClr val="tx1"/>
                </a:solidFill>
                <a:latin typeface="Arial" panose="020B0604020202020204" pitchFamily="34" charset="0"/>
                <a:cs typeface="Arial" panose="020B0604020202020204" pitchFamily="34" charset="0"/>
              </a:rPr>
              <a:t>)</a:t>
            </a:r>
          </a:p>
          <a:p>
            <a:r>
              <a:rPr lang="en-GB" sz="1000" dirty="0">
                <a:solidFill>
                  <a:schemeClr val="tx1"/>
                </a:solidFill>
                <a:latin typeface="Arial" panose="020B0604020202020204" pitchFamily="34" charset="0"/>
                <a:cs typeface="Arial" panose="020B0604020202020204" pitchFamily="34" charset="0"/>
              </a:rPr>
              <a:t>◻︎ First vaccination at 2 months (no rotavirus)</a:t>
            </a:r>
          </a:p>
          <a:p>
            <a:r>
              <a:rPr lang="en-GB" sz="1000" dirty="0">
                <a:solidFill>
                  <a:schemeClr val="tx1"/>
                </a:solidFill>
                <a:latin typeface="Arial" panose="020B0604020202020204" pitchFamily="34" charset="0"/>
                <a:cs typeface="Arial" panose="020B0604020202020204" pitchFamily="34" charset="0"/>
              </a:rPr>
              <a:t>◻︎ Second vaccination at 3 months (no rotavirus)</a:t>
            </a:r>
          </a:p>
          <a:p>
            <a:r>
              <a:rPr lang="en-GB" sz="1000" dirty="0">
                <a:solidFill>
                  <a:schemeClr val="tx1"/>
                </a:solidFill>
                <a:latin typeface="Arial" panose="020B0604020202020204" pitchFamily="34" charset="0"/>
                <a:cs typeface="Arial" panose="020B0604020202020204" pitchFamily="34" charset="0"/>
              </a:rPr>
              <a:t>◻︎ Third vaccination at 4 months (no rotavirus)</a:t>
            </a:r>
          </a:p>
          <a:p>
            <a:r>
              <a:rPr lang="en-GB" sz="1000" dirty="0">
                <a:solidFill>
                  <a:schemeClr val="tx1"/>
                </a:solidFill>
                <a:latin typeface="Arial" panose="020B0604020202020204" pitchFamily="34" charset="0"/>
                <a:cs typeface="Arial" panose="020B0604020202020204" pitchFamily="34" charset="0"/>
              </a:rPr>
              <a:t>◻︎ Ages and Stages questionnaire at 3-4 months</a:t>
            </a:r>
          </a:p>
          <a:p>
            <a:r>
              <a:rPr lang="en-GB" sz="1000" dirty="0">
                <a:solidFill>
                  <a:schemeClr val="tx1"/>
                </a:solidFill>
                <a:latin typeface="Arial" panose="020B0604020202020204" pitchFamily="34" charset="0"/>
                <a:cs typeface="Arial" panose="020B0604020202020204" pitchFamily="34" charset="0"/>
              </a:rPr>
              <a:t>◻︎ Regular reviews by dietician, speech and language (if required), physiotherapy, occupational therapy, dietician and palliative care</a:t>
            </a:r>
          </a:p>
          <a:p>
            <a:r>
              <a:rPr lang="en-GB" sz="1000" dirty="0">
                <a:solidFill>
                  <a:schemeClr val="tx1"/>
                </a:solidFill>
                <a:latin typeface="Arial" panose="020B0604020202020204" pitchFamily="34" charset="0"/>
                <a:cs typeface="Arial" panose="020B0604020202020204" pitchFamily="34" charset="0"/>
              </a:rPr>
              <a:t>◻︎ </a:t>
            </a:r>
            <a:r>
              <a:rPr lang="en-GB" sz="1000" dirty="0" err="1">
                <a:solidFill>
                  <a:schemeClr val="tx1"/>
                </a:solidFill>
                <a:latin typeface="Arial" panose="020B0604020202020204" pitchFamily="34" charset="0"/>
                <a:cs typeface="Arial" panose="020B0604020202020204" pitchFamily="34" charset="0"/>
              </a:rPr>
              <a:t>Newborn</a:t>
            </a:r>
            <a:r>
              <a:rPr lang="en-GB" sz="1000" dirty="0">
                <a:solidFill>
                  <a:schemeClr val="tx1"/>
                </a:solidFill>
                <a:latin typeface="Arial" panose="020B0604020202020204" pitchFamily="34" charset="0"/>
                <a:cs typeface="Arial" panose="020B0604020202020204" pitchFamily="34" charset="0"/>
              </a:rPr>
              <a:t> hearing screen</a:t>
            </a:r>
          </a:p>
          <a:p>
            <a:r>
              <a:rPr lang="en-GB" sz="1000" dirty="0">
                <a:solidFill>
                  <a:schemeClr val="tx1"/>
                </a:solidFill>
                <a:latin typeface="Arial" panose="020B0604020202020204" pitchFamily="34" charset="0"/>
                <a:cs typeface="Arial" panose="020B0604020202020204" pitchFamily="34" charset="0"/>
              </a:rPr>
              <a:t>◻︎ Plot weight daily and height and head circumference weekly on e-noting chart </a:t>
            </a:r>
          </a:p>
          <a:p>
            <a:r>
              <a:rPr lang="en-GB" sz="1000" dirty="0">
                <a:solidFill>
                  <a:schemeClr val="tx1"/>
                </a:solidFill>
                <a:latin typeface="Arial" panose="020B0604020202020204" pitchFamily="34" charset="0"/>
                <a:cs typeface="Arial" panose="020B0604020202020204" pitchFamily="34" charset="0"/>
              </a:rPr>
              <a:t>◻︎ Routine bloods are NOT required, to minimise need for transfusion only do bloods as clinically indicated</a:t>
            </a:r>
          </a:p>
          <a:p>
            <a:r>
              <a:rPr lang="en-GB" sz="1000" dirty="0">
                <a:solidFill>
                  <a:schemeClr val="tx1"/>
                </a:solidFill>
                <a:latin typeface="Arial" panose="020B0604020202020204" pitchFamily="34" charset="0"/>
                <a:cs typeface="Arial" panose="020B0604020202020204" pitchFamily="34" charset="0"/>
              </a:rPr>
              <a:t>◻︎ 30 day interim summary to be sent to GP (and referring unit if non-ELCH patient)</a:t>
            </a: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979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5" descr="A4 Guy's and St Thomas' RGB BLUE">
            <a:extLst>
              <a:ext uri="{FF2B5EF4-FFF2-40B4-BE49-F238E27FC236}">
                <a16:creationId xmlns:a16="http://schemas.microsoft.com/office/drawing/2014/main" xmlns="" id="{ADFF657D-2A26-0C44-97E8-8358402A33C7}"/>
              </a:ext>
            </a:extLst>
          </p:cNvPr>
          <p:cNvPicPr>
            <a:picLocks noChangeArrowheads="1"/>
          </p:cNvPicPr>
          <p:nvPr/>
        </p:nvPicPr>
        <p:blipFill rotWithShape="1">
          <a:blip r:embed="rId2">
            <a:extLst>
              <a:ext uri="{28A0092B-C50C-407E-A947-70E740481C1C}">
                <a14:useLocalDpi xmlns:a14="http://schemas.microsoft.com/office/drawing/2010/main" val="0"/>
              </a:ext>
            </a:extLst>
          </a:blip>
          <a:srcRect l="10764" t="20729" r="10855" b="23321"/>
          <a:stretch/>
        </p:blipFill>
        <p:spPr bwMode="auto">
          <a:xfrm>
            <a:off x="4456174" y="33527"/>
            <a:ext cx="2359153" cy="84734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6" descr="EVE_LOGO_A4_HORIZONTAL">
            <a:extLst>
              <a:ext uri="{FF2B5EF4-FFF2-40B4-BE49-F238E27FC236}">
                <a16:creationId xmlns:a16="http://schemas.microsoft.com/office/drawing/2014/main" xmlns="" id="{9D511E1D-DF75-E34A-8A5C-BB4D5431EAF8}"/>
              </a:ext>
            </a:extLst>
          </p:cNvPr>
          <p:cNvPicPr>
            <a:picLocks noChangeArrowheads="1"/>
          </p:cNvPicPr>
          <p:nvPr/>
        </p:nvPicPr>
        <p:blipFill rotWithShape="1">
          <a:blip r:embed="rId3">
            <a:extLst>
              <a:ext uri="{28A0092B-C50C-407E-A947-70E740481C1C}">
                <a14:useLocalDpi xmlns:a14="http://schemas.microsoft.com/office/drawing/2010/main" val="0"/>
              </a:ext>
            </a:extLst>
          </a:blip>
          <a:srcRect l="8727" t="17454" r="9333" b="24779"/>
          <a:stretch/>
        </p:blipFill>
        <p:spPr bwMode="auto">
          <a:xfrm>
            <a:off x="42673" y="33527"/>
            <a:ext cx="2060448" cy="84734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xmlns="" id="{151E78EA-408B-254C-825B-F05459F8DFFF}"/>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extBox 4">
            <a:extLst>
              <a:ext uri="{FF2B5EF4-FFF2-40B4-BE49-F238E27FC236}">
                <a16:creationId xmlns:a16="http://schemas.microsoft.com/office/drawing/2014/main" xmlns="" id="{B43B3A2A-1F7E-7F4E-B1EA-F9B8B3BD95D8}"/>
              </a:ext>
            </a:extLst>
          </p:cNvPr>
          <p:cNvSpPr txBox="1"/>
          <p:nvPr/>
        </p:nvSpPr>
        <p:spPr>
          <a:xfrm>
            <a:off x="0" y="914399"/>
            <a:ext cx="6858000" cy="338554"/>
          </a:xfrm>
          <a:prstGeom prst="rect">
            <a:avLst/>
          </a:prstGeom>
          <a:noFill/>
        </p:spPr>
        <p:txBody>
          <a:bodyPr wrap="square" rtlCol="0">
            <a:spAutoFit/>
          </a:bodyPr>
          <a:lstStyle/>
          <a:p>
            <a:pPr algn="ctr"/>
            <a:r>
              <a:rPr lang="en-US" sz="1600" b="1" dirty="0">
                <a:latin typeface="Arial" panose="020B0604020202020204" pitchFamily="34" charset="0"/>
                <a:cs typeface="Arial" panose="020B0604020202020204" pitchFamily="34" charset="0"/>
              </a:rPr>
              <a:t>HMP TRAINING AND DISCHARGE CHECKLIST</a:t>
            </a:r>
          </a:p>
        </p:txBody>
      </p:sp>
      <p:sp>
        <p:nvSpPr>
          <p:cNvPr id="2" name="Rectangle 1">
            <a:extLst>
              <a:ext uri="{FF2B5EF4-FFF2-40B4-BE49-F238E27FC236}">
                <a16:creationId xmlns:a16="http://schemas.microsoft.com/office/drawing/2014/main" xmlns="" id="{13171F75-09BF-734D-A074-97B42D54F917}"/>
              </a:ext>
            </a:extLst>
          </p:cNvPr>
          <p:cNvSpPr/>
          <p:nvPr/>
        </p:nvSpPr>
        <p:spPr>
          <a:xfrm>
            <a:off x="145774" y="1252953"/>
            <a:ext cx="6559826" cy="1015663"/>
          </a:xfrm>
          <a:prstGeom prst="rect">
            <a:avLst/>
          </a:prstGeom>
        </p:spPr>
        <p:txBody>
          <a:bodyPr wrap="square" lIns="0" rIns="0">
            <a:spAutoFit/>
          </a:bodyPr>
          <a:lstStyle/>
          <a:p>
            <a:pPr algn="just">
              <a:spcAft>
                <a:spcPts val="0"/>
              </a:spcAft>
            </a:pPr>
            <a:r>
              <a:rPr lang="en-GB" sz="1000" dirty="0">
                <a:latin typeface="Arial" panose="020B0604020202020204" pitchFamily="34" charset="0"/>
                <a:ea typeface="Times New Roman" panose="02020603050405020304" pitchFamily="18" charset="0"/>
                <a:cs typeface="Arial" panose="020B0604020202020204" pitchFamily="34" charset="0"/>
              </a:rPr>
              <a:t>The following training and teaching of parents/carers is required before a child is discharged on the Home Monitoring Programme. This should be started as soon as the child is transferred from PICU, ideally with two parents or carers present. For single parent families an additional carer is ideally required.  Documentation should be kept with child, but a copy should be placed in medical notes on discharge.  This training is an on-going process. It is the responsibility of ALL staff and will be supervised by the Cardiac Clinical Nurse Specialists.  Review of pre-discharge chest x-ray, ECG and echocardiogram and medication review must be performed by the service consultant.</a:t>
            </a:r>
          </a:p>
        </p:txBody>
      </p:sp>
      <p:graphicFrame>
        <p:nvGraphicFramePr>
          <p:cNvPr id="3" name="Table 2">
            <a:extLst>
              <a:ext uri="{FF2B5EF4-FFF2-40B4-BE49-F238E27FC236}">
                <a16:creationId xmlns:a16="http://schemas.microsoft.com/office/drawing/2014/main" xmlns="" id="{5DF8FD48-6486-E846-972F-638CC3C7AD3A}"/>
              </a:ext>
            </a:extLst>
          </p:cNvPr>
          <p:cNvGraphicFramePr>
            <a:graphicFrameLocks noGrp="1"/>
          </p:cNvGraphicFramePr>
          <p:nvPr>
            <p:extLst>
              <p:ext uri="{D42A27DB-BD31-4B8C-83A1-F6EECF244321}">
                <p14:modId xmlns:p14="http://schemas.microsoft.com/office/powerpoint/2010/main" val="1424458084"/>
              </p:ext>
            </p:extLst>
          </p:nvPr>
        </p:nvGraphicFramePr>
        <p:xfrm>
          <a:off x="145774" y="2302980"/>
          <a:ext cx="6559826" cy="3542008"/>
        </p:xfrm>
        <a:graphic>
          <a:graphicData uri="http://schemas.openxmlformats.org/drawingml/2006/table">
            <a:tbl>
              <a:tblPr firstRow="1" firstCol="1" lastRow="1" lastCol="1" bandRow="1" bandCol="1">
                <a:tableStyleId>{5940675A-B579-460E-94D1-54222C63F5DA}</a:tableStyleId>
              </a:tblPr>
              <a:tblGrid>
                <a:gridCol w="2966756">
                  <a:extLst>
                    <a:ext uri="{9D8B030D-6E8A-4147-A177-3AD203B41FA5}">
                      <a16:colId xmlns:a16="http://schemas.microsoft.com/office/drawing/2014/main" xmlns="" val="3604744463"/>
                    </a:ext>
                  </a:extLst>
                </a:gridCol>
                <a:gridCol w="2295267">
                  <a:extLst>
                    <a:ext uri="{9D8B030D-6E8A-4147-A177-3AD203B41FA5}">
                      <a16:colId xmlns:a16="http://schemas.microsoft.com/office/drawing/2014/main" xmlns="" val="2871248749"/>
                    </a:ext>
                  </a:extLst>
                </a:gridCol>
                <a:gridCol w="1297803">
                  <a:extLst>
                    <a:ext uri="{9D8B030D-6E8A-4147-A177-3AD203B41FA5}">
                      <a16:colId xmlns:a16="http://schemas.microsoft.com/office/drawing/2014/main" xmlns="" val="1928465958"/>
                    </a:ext>
                  </a:extLst>
                </a:gridCol>
              </a:tblGrid>
              <a:tr h="156971">
                <a:tc gridSpan="3">
                  <a:txBody>
                    <a:bodyPr/>
                    <a:lstStyle/>
                    <a:p>
                      <a:pPr>
                        <a:spcAft>
                          <a:spcPts val="0"/>
                        </a:spcAft>
                      </a:pPr>
                      <a:r>
                        <a:rPr lang="en-GB" sz="1000" b="1" dirty="0">
                          <a:effectLst/>
                          <a:latin typeface="Arial" panose="020B0604020202020204" pitchFamily="34" charset="0"/>
                          <a:cs typeface="Arial" panose="020B0604020202020204" pitchFamily="34" charset="0"/>
                        </a:rPr>
                        <a:t>COMMUNICATION</a:t>
                      </a:r>
                    </a:p>
                  </a:txBody>
                  <a:tcPr marL="59447" marR="59447"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426630321"/>
                  </a:ext>
                </a:extLst>
              </a:tr>
              <a:tr h="171051">
                <a:tc>
                  <a:txBody>
                    <a:bodyPr/>
                    <a:lstStyle/>
                    <a:p>
                      <a:pPr>
                        <a:spcAft>
                          <a:spcPts val="0"/>
                        </a:spcAft>
                      </a:pPr>
                      <a:r>
                        <a:rPr lang="en-GB" sz="1000" b="1" dirty="0">
                          <a:effectLst/>
                          <a:latin typeface="Arial" panose="020B0604020202020204" pitchFamily="34" charset="0"/>
                          <a:cs typeface="Arial" panose="020B0604020202020204" pitchFamily="34" charset="0"/>
                        </a:rPr>
                        <a:t>Personnel:</a:t>
                      </a:r>
                    </a:p>
                  </a:txBody>
                  <a:tcPr marL="59447" marR="59447" marT="0" marB="0"/>
                </a:tc>
                <a:tc>
                  <a:txBody>
                    <a:bodyPr/>
                    <a:lstStyle/>
                    <a:p>
                      <a:pPr>
                        <a:spcAft>
                          <a:spcPts val="0"/>
                        </a:spcAft>
                      </a:pPr>
                      <a:r>
                        <a:rPr lang="en-GB" sz="1000" b="1" dirty="0">
                          <a:effectLst/>
                          <a:latin typeface="Arial" panose="020B0604020202020204" pitchFamily="34" charset="0"/>
                          <a:cs typeface="Arial" panose="020B0604020202020204" pitchFamily="34" charset="0"/>
                        </a:rPr>
                        <a:t>Name (Print and Sign):</a:t>
                      </a:r>
                      <a:endParaRPr lang="en-GB" sz="1000" b="1" dirty="0">
                        <a:effectLst/>
                        <a:latin typeface="Arial" panose="020B0604020202020204" pitchFamily="34" charset="0"/>
                        <a:ea typeface="Times New Roman" panose="02020603050405020304" pitchFamily="18" charset="0"/>
                        <a:cs typeface="Arial" panose="020B0604020202020204" pitchFamily="34" charset="0"/>
                      </a:endParaRPr>
                    </a:p>
                  </a:txBody>
                  <a:tcPr marL="59447" marR="59447" marT="0" marB="0"/>
                </a:tc>
                <a:tc>
                  <a:txBody>
                    <a:bodyPr/>
                    <a:lstStyle/>
                    <a:p>
                      <a:pPr>
                        <a:spcAft>
                          <a:spcPts val="0"/>
                        </a:spcAft>
                      </a:pPr>
                      <a:r>
                        <a:rPr lang="en-GB" sz="1000" b="1" dirty="0">
                          <a:effectLst/>
                          <a:latin typeface="Arial" panose="020B0604020202020204" pitchFamily="34" charset="0"/>
                          <a:cs typeface="Arial" panose="020B0604020202020204" pitchFamily="34" charset="0"/>
                        </a:rPr>
                        <a:t>Date:</a:t>
                      </a:r>
                      <a:endParaRPr lang="en-GB" sz="1000" b="1" dirty="0">
                        <a:effectLst/>
                        <a:latin typeface="Arial" panose="020B0604020202020204" pitchFamily="34" charset="0"/>
                        <a:ea typeface="Times New Roman" panose="02020603050405020304" pitchFamily="18" charset="0"/>
                        <a:cs typeface="Arial" panose="020B0604020202020204" pitchFamily="34" charset="0"/>
                      </a:endParaRPr>
                    </a:p>
                  </a:txBody>
                  <a:tcPr marL="59447" marR="59447" marT="0" marB="0"/>
                </a:tc>
                <a:extLst>
                  <a:ext uri="{0D108BD9-81ED-4DB2-BD59-A6C34878D82A}">
                    <a16:rowId xmlns:a16="http://schemas.microsoft.com/office/drawing/2014/main" xmlns="" val="3511034868"/>
                  </a:ext>
                </a:extLst>
              </a:tr>
              <a:tr h="502883">
                <a:tc>
                  <a:txBody>
                    <a:bodyPr/>
                    <a:lstStyle/>
                    <a:p>
                      <a:pPr>
                        <a:spcAft>
                          <a:spcPts val="0"/>
                        </a:spcAft>
                      </a:pPr>
                      <a:r>
                        <a:rPr lang="en-GB" sz="1000" dirty="0">
                          <a:effectLst/>
                          <a:latin typeface="Arial" panose="020B0604020202020204" pitchFamily="34" charset="0"/>
                          <a:cs typeface="Arial" panose="020B0604020202020204" pitchFamily="34" charset="0"/>
                        </a:rPr>
                        <a:t>Contact with Health Visitor:</a:t>
                      </a:r>
                    </a:p>
                    <a:p>
                      <a:pPr>
                        <a:spcAft>
                          <a:spcPts val="0"/>
                        </a:spcAft>
                      </a:pPr>
                      <a:r>
                        <a:rPr lang="en-GB" sz="1000" i="1" dirty="0">
                          <a:effectLst/>
                          <a:latin typeface="Arial" panose="020B0604020202020204" pitchFamily="34" charset="0"/>
                          <a:cs typeface="Arial" panose="020B0604020202020204" pitchFamily="34" charset="0"/>
                        </a:rPr>
                        <a:t>Name:</a:t>
                      </a:r>
                    </a:p>
                    <a:p>
                      <a:pPr>
                        <a:spcAft>
                          <a:spcPts val="0"/>
                        </a:spcAft>
                      </a:pPr>
                      <a:r>
                        <a:rPr lang="en-GB" sz="1000" i="1" dirty="0">
                          <a:effectLst/>
                          <a:latin typeface="Arial" panose="020B0604020202020204" pitchFamily="34" charset="0"/>
                          <a:cs typeface="Arial" panose="020B0604020202020204" pitchFamily="34" charset="0"/>
                        </a:rPr>
                        <a:t>Phone:</a:t>
                      </a:r>
                      <a:endParaRPr lang="en-GB" sz="1000" i="1" dirty="0">
                        <a:effectLst/>
                        <a:latin typeface="Arial" panose="020B0604020202020204" pitchFamily="34" charset="0"/>
                        <a:ea typeface="Times New Roman" panose="02020603050405020304" pitchFamily="18" charset="0"/>
                        <a:cs typeface="Arial" panose="020B0604020202020204" pitchFamily="34" charset="0"/>
                      </a:endParaRPr>
                    </a:p>
                  </a:txBody>
                  <a:tcPr marL="59447" marR="59447" marT="0" marB="0"/>
                </a:tc>
                <a:tc>
                  <a:txBody>
                    <a:bodyPr/>
                    <a:lstStyle/>
                    <a:p>
                      <a:pPr>
                        <a:spcAft>
                          <a:spcPts val="0"/>
                        </a:spcAft>
                      </a:pPr>
                      <a:r>
                        <a:rPr lang="en-GB" sz="1000" dirty="0">
                          <a:effectLst/>
                          <a:latin typeface="Arial" panose="020B0604020202020204" pitchFamily="34" charset="0"/>
                          <a:cs typeface="Arial" panose="020B0604020202020204" pitchFamily="34" charset="0"/>
                        </a:rPr>
                        <a:t> </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59447" marR="59447" marT="0" marB="0"/>
                </a:tc>
                <a:tc>
                  <a:txBody>
                    <a:bodyPr/>
                    <a:lstStyle/>
                    <a:p>
                      <a:pPr>
                        <a:spcAft>
                          <a:spcPts val="0"/>
                        </a:spcAft>
                      </a:pPr>
                      <a:r>
                        <a:rPr lang="en-GB" sz="1000">
                          <a:effectLst/>
                          <a:latin typeface="Arial" panose="020B0604020202020204" pitchFamily="34" charset="0"/>
                          <a:cs typeface="Arial" panose="020B0604020202020204" pitchFamily="34" charset="0"/>
                        </a:rPr>
                        <a:t> </a:t>
                      </a:r>
                      <a:endParaRPr lang="en-GB" sz="1000">
                        <a:effectLst/>
                        <a:latin typeface="Arial" panose="020B0604020202020204" pitchFamily="34" charset="0"/>
                        <a:ea typeface="Times New Roman" panose="02020603050405020304" pitchFamily="18" charset="0"/>
                        <a:cs typeface="Arial" panose="020B0604020202020204" pitchFamily="34" charset="0"/>
                      </a:endParaRPr>
                    </a:p>
                  </a:txBody>
                  <a:tcPr marL="59447" marR="59447" marT="0" marB="0"/>
                </a:tc>
                <a:extLst>
                  <a:ext uri="{0D108BD9-81ED-4DB2-BD59-A6C34878D82A}">
                    <a16:rowId xmlns:a16="http://schemas.microsoft.com/office/drawing/2014/main" xmlns="" val="3276958180"/>
                  </a:ext>
                </a:extLst>
              </a:tr>
              <a:tr h="470912">
                <a:tc>
                  <a:txBody>
                    <a:bodyPr/>
                    <a:lstStyle/>
                    <a:p>
                      <a:pPr>
                        <a:spcAft>
                          <a:spcPts val="0"/>
                        </a:spcAft>
                      </a:pPr>
                      <a:r>
                        <a:rPr lang="en-GB" sz="1000" dirty="0">
                          <a:effectLst/>
                          <a:latin typeface="Arial" panose="020B0604020202020204" pitchFamily="34" charset="0"/>
                          <a:cs typeface="Arial" panose="020B0604020202020204" pitchFamily="34" charset="0"/>
                        </a:rPr>
                        <a:t>Children’s Community Nursing Team:</a:t>
                      </a:r>
                    </a:p>
                    <a:p>
                      <a:pPr>
                        <a:spcAft>
                          <a:spcPts val="0"/>
                        </a:spcAft>
                      </a:pPr>
                      <a:r>
                        <a:rPr lang="en-GB" sz="1000" i="1" dirty="0">
                          <a:effectLst/>
                          <a:latin typeface="Arial" panose="020B0604020202020204" pitchFamily="34" charset="0"/>
                          <a:cs typeface="Arial" panose="020B0604020202020204" pitchFamily="34" charset="0"/>
                        </a:rPr>
                        <a:t>Name:</a:t>
                      </a:r>
                    </a:p>
                    <a:p>
                      <a:pPr>
                        <a:spcAft>
                          <a:spcPts val="0"/>
                        </a:spcAft>
                      </a:pPr>
                      <a:r>
                        <a:rPr lang="en-GB" sz="1000" i="1" dirty="0">
                          <a:effectLst/>
                          <a:latin typeface="Arial" panose="020B0604020202020204" pitchFamily="34" charset="0"/>
                          <a:cs typeface="Arial" panose="020B0604020202020204" pitchFamily="34" charset="0"/>
                        </a:rPr>
                        <a:t>Phone:</a:t>
                      </a:r>
                      <a:endParaRPr lang="en-GB" sz="1000" i="1" dirty="0">
                        <a:effectLst/>
                        <a:latin typeface="Arial" panose="020B0604020202020204" pitchFamily="34" charset="0"/>
                        <a:ea typeface="Times New Roman" panose="02020603050405020304" pitchFamily="18" charset="0"/>
                        <a:cs typeface="Arial" panose="020B0604020202020204" pitchFamily="34" charset="0"/>
                      </a:endParaRPr>
                    </a:p>
                  </a:txBody>
                  <a:tcPr marL="59447" marR="59447" marT="0" marB="0"/>
                </a:tc>
                <a:tc>
                  <a:txBody>
                    <a:bodyPr/>
                    <a:lstStyle/>
                    <a:p>
                      <a:pPr>
                        <a:spcAft>
                          <a:spcPts val="0"/>
                        </a:spcAft>
                      </a:pPr>
                      <a:r>
                        <a:rPr lang="en-GB" sz="1000" dirty="0">
                          <a:effectLst/>
                          <a:latin typeface="Arial" panose="020B0604020202020204" pitchFamily="34" charset="0"/>
                          <a:cs typeface="Arial" panose="020B0604020202020204" pitchFamily="34" charset="0"/>
                        </a:rPr>
                        <a:t> </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59447" marR="59447" marT="0" marB="0"/>
                </a:tc>
                <a:tc>
                  <a:txBody>
                    <a:bodyPr/>
                    <a:lstStyle/>
                    <a:p>
                      <a:pPr>
                        <a:spcAft>
                          <a:spcPts val="0"/>
                        </a:spcAft>
                      </a:pPr>
                      <a:r>
                        <a:rPr lang="en-GB" sz="1000" dirty="0">
                          <a:effectLst/>
                          <a:latin typeface="Arial" panose="020B0604020202020204" pitchFamily="34" charset="0"/>
                          <a:cs typeface="Arial" panose="020B0604020202020204" pitchFamily="34" charset="0"/>
                        </a:rPr>
                        <a:t> </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59447" marR="59447" marT="0" marB="0"/>
                </a:tc>
                <a:extLst>
                  <a:ext uri="{0D108BD9-81ED-4DB2-BD59-A6C34878D82A}">
                    <a16:rowId xmlns:a16="http://schemas.microsoft.com/office/drawing/2014/main" xmlns="" val="3963922948"/>
                  </a:ext>
                </a:extLst>
              </a:tr>
              <a:tr h="1569708">
                <a:tc>
                  <a:txBody>
                    <a:bodyPr/>
                    <a:lstStyle/>
                    <a:p>
                      <a:pPr>
                        <a:spcAft>
                          <a:spcPts val="0"/>
                        </a:spcAft>
                      </a:pPr>
                      <a:r>
                        <a:rPr lang="en-GB" sz="1000" dirty="0">
                          <a:effectLst/>
                          <a:latin typeface="Arial" panose="020B0604020202020204" pitchFamily="34" charset="0"/>
                          <a:cs typeface="Arial" panose="020B0604020202020204" pitchFamily="34" charset="0"/>
                        </a:rPr>
                        <a:t>Consultant referral to local paediatrician:</a:t>
                      </a:r>
                    </a:p>
                    <a:p>
                      <a:pPr>
                        <a:spcAft>
                          <a:spcPts val="0"/>
                        </a:spcAft>
                      </a:pPr>
                      <a:r>
                        <a:rPr lang="en-GB" sz="1000" i="1" dirty="0">
                          <a:effectLst/>
                          <a:latin typeface="Arial" panose="020B0604020202020204" pitchFamily="34" charset="0"/>
                          <a:cs typeface="Arial" panose="020B0604020202020204" pitchFamily="34" charset="0"/>
                        </a:rPr>
                        <a:t>Name:</a:t>
                      </a:r>
                    </a:p>
                    <a:p>
                      <a:pPr>
                        <a:spcAft>
                          <a:spcPts val="0"/>
                        </a:spcAft>
                      </a:pPr>
                      <a:r>
                        <a:rPr lang="en-GB" sz="1000" i="1" dirty="0">
                          <a:effectLst/>
                          <a:latin typeface="Arial" panose="020B0604020202020204" pitchFamily="34" charset="0"/>
                          <a:cs typeface="Arial" panose="020B0604020202020204" pitchFamily="34" charset="0"/>
                        </a:rPr>
                        <a:t>Phone:</a:t>
                      </a:r>
                    </a:p>
                    <a:p>
                      <a:pPr>
                        <a:spcAft>
                          <a:spcPts val="0"/>
                        </a:spcAft>
                      </a:pPr>
                      <a:endParaRPr lang="en-GB" sz="1000" dirty="0">
                        <a:effectLst/>
                        <a:latin typeface="Arial" panose="020B0604020202020204" pitchFamily="34" charset="0"/>
                        <a:cs typeface="Arial" panose="020B0604020202020204" pitchFamily="34" charset="0"/>
                      </a:endParaRPr>
                    </a:p>
                    <a:p>
                      <a:pPr>
                        <a:spcAft>
                          <a:spcPts val="0"/>
                        </a:spcAft>
                      </a:pPr>
                      <a:r>
                        <a:rPr lang="en-GB" sz="1000" dirty="0">
                          <a:effectLst/>
                          <a:latin typeface="Arial" panose="020B0604020202020204" pitchFamily="34" charset="0"/>
                          <a:cs typeface="Arial" panose="020B0604020202020204" pitchFamily="34" charset="0"/>
                        </a:rPr>
                        <a:t>First paediatric review requested (~4/52)?</a:t>
                      </a:r>
                    </a:p>
                    <a:p>
                      <a:pPr>
                        <a:spcAft>
                          <a:spcPts val="0"/>
                        </a:spcAft>
                      </a:pPr>
                      <a:endParaRPr lang="en-GB" sz="1000" dirty="0">
                        <a:effectLst/>
                        <a:latin typeface="Arial" panose="020B0604020202020204" pitchFamily="34" charset="0"/>
                        <a:cs typeface="Arial" panose="020B0604020202020204" pitchFamily="34" charset="0"/>
                      </a:endParaRPr>
                    </a:p>
                    <a:p>
                      <a:pPr>
                        <a:spcAft>
                          <a:spcPts val="0"/>
                        </a:spcAft>
                      </a:pPr>
                      <a:r>
                        <a:rPr lang="en-GB" sz="1000" dirty="0">
                          <a:effectLst/>
                          <a:latin typeface="Arial" panose="020B0604020202020204" pitchFamily="34" charset="0"/>
                          <a:cs typeface="Arial" panose="020B0604020202020204" pitchFamily="34" charset="0"/>
                        </a:rPr>
                        <a:t>Open access arranged?</a:t>
                      </a:r>
                    </a:p>
                    <a:p>
                      <a:pPr>
                        <a:spcAft>
                          <a:spcPts val="0"/>
                        </a:spcAft>
                      </a:pPr>
                      <a:r>
                        <a:rPr lang="en-GB" sz="1000" dirty="0">
                          <a:effectLst/>
                          <a:latin typeface="Arial" panose="020B0604020202020204" pitchFamily="34" charset="0"/>
                          <a:cs typeface="Arial" panose="020B0604020202020204" pitchFamily="34" charset="0"/>
                        </a:rPr>
                        <a:t> </a:t>
                      </a:r>
                    </a:p>
                    <a:p>
                      <a:pPr>
                        <a:spcAft>
                          <a:spcPts val="0"/>
                        </a:spcAft>
                      </a:pPr>
                      <a:r>
                        <a:rPr lang="en-GB" sz="1000" dirty="0">
                          <a:effectLst/>
                          <a:latin typeface="Arial" panose="020B0604020202020204" pitchFamily="34" charset="0"/>
                          <a:cs typeface="Arial" panose="020B0604020202020204" pitchFamily="34" charset="0"/>
                        </a:rPr>
                        <a:t>Alternative arrangements?</a:t>
                      </a:r>
                    </a:p>
                    <a:p>
                      <a:pPr>
                        <a:spcAft>
                          <a:spcPts val="0"/>
                        </a:spcAft>
                      </a:pPr>
                      <a:r>
                        <a:rPr lang="en-GB" sz="1000" dirty="0">
                          <a:effectLst/>
                          <a:latin typeface="Arial" panose="020B0604020202020204" pitchFamily="34" charset="0"/>
                          <a:cs typeface="Arial" panose="020B0604020202020204" pitchFamily="34" charset="0"/>
                        </a:rPr>
                        <a:t> </a:t>
                      </a:r>
                    </a:p>
                  </a:txBody>
                  <a:tcPr marL="59447" marR="59447" marT="0" marB="0"/>
                </a:tc>
                <a:tc>
                  <a:txBody>
                    <a:bodyPr/>
                    <a:lstStyle/>
                    <a:p>
                      <a:pPr>
                        <a:spcAft>
                          <a:spcPts val="0"/>
                        </a:spcAft>
                      </a:pPr>
                      <a:r>
                        <a:rPr lang="en-GB" sz="1000" dirty="0">
                          <a:effectLst/>
                          <a:latin typeface="Arial" panose="020B0604020202020204" pitchFamily="34" charset="0"/>
                          <a:cs typeface="Arial" panose="020B0604020202020204" pitchFamily="34" charset="0"/>
                        </a:rPr>
                        <a:t> </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59447" marR="59447" marT="0" marB="0"/>
                </a:tc>
                <a:tc>
                  <a:txBody>
                    <a:bodyPr/>
                    <a:lstStyle/>
                    <a:p>
                      <a:pPr>
                        <a:spcAft>
                          <a:spcPts val="0"/>
                        </a:spcAft>
                      </a:pPr>
                      <a:r>
                        <a:rPr lang="en-GB" sz="1000" dirty="0">
                          <a:effectLst/>
                          <a:latin typeface="Arial" panose="020B0604020202020204" pitchFamily="34" charset="0"/>
                          <a:cs typeface="Arial" panose="020B0604020202020204" pitchFamily="34" charset="0"/>
                        </a:rPr>
                        <a:t> </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59447" marR="59447" marT="0" marB="0"/>
                </a:tc>
                <a:extLst>
                  <a:ext uri="{0D108BD9-81ED-4DB2-BD59-A6C34878D82A}">
                    <a16:rowId xmlns:a16="http://schemas.microsoft.com/office/drawing/2014/main" xmlns="" val="1544328754"/>
                  </a:ext>
                </a:extLst>
              </a:tr>
              <a:tr h="470912">
                <a:tc>
                  <a:txBody>
                    <a:bodyPr/>
                    <a:lstStyle/>
                    <a:p>
                      <a:pPr>
                        <a:spcAft>
                          <a:spcPts val="0"/>
                        </a:spcAft>
                      </a:pPr>
                      <a:r>
                        <a:rPr lang="en-GB" sz="1000" dirty="0">
                          <a:effectLst/>
                          <a:latin typeface="Arial" panose="020B0604020202020204" pitchFamily="34" charset="0"/>
                          <a:cs typeface="Arial" panose="020B0604020202020204" pitchFamily="34" charset="0"/>
                        </a:rPr>
                        <a:t>Local dietician referral made:</a:t>
                      </a:r>
                    </a:p>
                    <a:p>
                      <a:pPr>
                        <a:spcAft>
                          <a:spcPts val="0"/>
                        </a:spcAft>
                      </a:pPr>
                      <a:r>
                        <a:rPr lang="en-GB" sz="1000" i="1" dirty="0">
                          <a:effectLst/>
                          <a:latin typeface="Arial" panose="020B0604020202020204" pitchFamily="34" charset="0"/>
                          <a:cs typeface="Arial" panose="020B0604020202020204" pitchFamily="34" charset="0"/>
                        </a:rPr>
                        <a:t>Name:</a:t>
                      </a:r>
                    </a:p>
                    <a:p>
                      <a:pPr>
                        <a:spcAft>
                          <a:spcPts val="0"/>
                        </a:spcAft>
                      </a:pPr>
                      <a:r>
                        <a:rPr lang="en-GB" sz="1000" i="1" dirty="0">
                          <a:effectLst/>
                          <a:latin typeface="Arial" panose="020B0604020202020204" pitchFamily="34" charset="0"/>
                          <a:cs typeface="Arial" panose="020B0604020202020204" pitchFamily="34" charset="0"/>
                        </a:rPr>
                        <a:t>Phone:</a:t>
                      </a:r>
                    </a:p>
                  </a:txBody>
                  <a:tcPr marL="59447" marR="59447" marT="0" marB="0"/>
                </a:tc>
                <a:tc>
                  <a:txBody>
                    <a:bodyPr/>
                    <a:lstStyle/>
                    <a:p>
                      <a:pPr>
                        <a:spcAft>
                          <a:spcPts val="0"/>
                        </a:spcAft>
                      </a:pP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59447" marR="59447" marT="0" marB="0"/>
                </a:tc>
                <a:tc>
                  <a:txBody>
                    <a:bodyPr/>
                    <a:lstStyle/>
                    <a:p>
                      <a:pPr>
                        <a:spcAft>
                          <a:spcPts val="0"/>
                        </a:spcAft>
                      </a:pP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59447" marR="59447" marT="0" marB="0"/>
                </a:tc>
                <a:extLst>
                  <a:ext uri="{0D108BD9-81ED-4DB2-BD59-A6C34878D82A}">
                    <a16:rowId xmlns:a16="http://schemas.microsoft.com/office/drawing/2014/main" xmlns="" val="3206142697"/>
                  </a:ext>
                </a:extLst>
              </a:tr>
              <a:tr h="199571">
                <a:tc>
                  <a:txBody>
                    <a:bodyPr/>
                    <a:lstStyle/>
                    <a:p>
                      <a:pPr>
                        <a:spcAft>
                          <a:spcPts val="0"/>
                        </a:spcAft>
                      </a:pPr>
                      <a:r>
                        <a:rPr lang="en-GB" sz="1000" dirty="0">
                          <a:effectLst/>
                          <a:latin typeface="Arial" panose="020B0604020202020204" pitchFamily="34" charset="0"/>
                          <a:cs typeface="Arial" panose="020B0604020202020204" pitchFamily="34" charset="0"/>
                        </a:rPr>
                        <a:t>Language line/interpreter used?</a:t>
                      </a:r>
                    </a:p>
                  </a:txBody>
                  <a:tcPr marL="59447" marR="59447" marT="0" marB="0"/>
                </a:tc>
                <a:tc>
                  <a:txBody>
                    <a:bodyPr/>
                    <a:lstStyle/>
                    <a:p>
                      <a:pPr>
                        <a:spcAft>
                          <a:spcPts val="0"/>
                        </a:spcAft>
                      </a:pPr>
                      <a:r>
                        <a:rPr lang="en-GB" sz="1000" dirty="0">
                          <a:effectLst/>
                          <a:latin typeface="Arial" panose="020B0604020202020204" pitchFamily="34" charset="0"/>
                          <a:cs typeface="Arial" panose="020B0604020202020204" pitchFamily="34" charset="0"/>
                        </a:rPr>
                        <a:t> </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59447" marR="59447" marT="0" marB="0"/>
                </a:tc>
                <a:tc>
                  <a:txBody>
                    <a:bodyPr/>
                    <a:lstStyle/>
                    <a:p>
                      <a:pPr>
                        <a:spcAft>
                          <a:spcPts val="0"/>
                        </a:spcAft>
                      </a:pPr>
                      <a:r>
                        <a:rPr lang="en-GB" sz="1000" dirty="0">
                          <a:effectLst/>
                          <a:latin typeface="Arial" panose="020B0604020202020204" pitchFamily="34" charset="0"/>
                          <a:cs typeface="Arial" panose="020B0604020202020204" pitchFamily="34" charset="0"/>
                        </a:rPr>
                        <a:t> </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59447" marR="59447" marT="0" marB="0"/>
                </a:tc>
                <a:extLst>
                  <a:ext uri="{0D108BD9-81ED-4DB2-BD59-A6C34878D82A}">
                    <a16:rowId xmlns:a16="http://schemas.microsoft.com/office/drawing/2014/main" xmlns="" val="3428146792"/>
                  </a:ext>
                </a:extLst>
              </a:tr>
            </a:tbl>
          </a:graphicData>
        </a:graphic>
      </p:graphicFrame>
      <p:graphicFrame>
        <p:nvGraphicFramePr>
          <p:cNvPr id="9" name="Table 8">
            <a:extLst>
              <a:ext uri="{FF2B5EF4-FFF2-40B4-BE49-F238E27FC236}">
                <a16:creationId xmlns:a16="http://schemas.microsoft.com/office/drawing/2014/main" xmlns="" id="{39E28C8C-0BE5-BA41-9076-49881A702754}"/>
              </a:ext>
            </a:extLst>
          </p:cNvPr>
          <p:cNvGraphicFramePr>
            <a:graphicFrameLocks noGrp="1"/>
          </p:cNvGraphicFramePr>
          <p:nvPr>
            <p:extLst>
              <p:ext uri="{D42A27DB-BD31-4B8C-83A1-F6EECF244321}">
                <p14:modId xmlns:p14="http://schemas.microsoft.com/office/powerpoint/2010/main" val="238874876"/>
              </p:ext>
            </p:extLst>
          </p:nvPr>
        </p:nvGraphicFramePr>
        <p:xfrm>
          <a:off x="145774" y="5879352"/>
          <a:ext cx="6559826" cy="3813288"/>
        </p:xfrm>
        <a:graphic>
          <a:graphicData uri="http://schemas.openxmlformats.org/drawingml/2006/table">
            <a:tbl>
              <a:tblPr firstRow="1" firstCol="1" lastRow="1" lastCol="1" bandRow="1" bandCol="1">
                <a:tableStyleId>{5940675A-B579-460E-94D1-54222C63F5DA}</a:tableStyleId>
              </a:tblPr>
              <a:tblGrid>
                <a:gridCol w="2966756">
                  <a:extLst>
                    <a:ext uri="{9D8B030D-6E8A-4147-A177-3AD203B41FA5}">
                      <a16:colId xmlns:a16="http://schemas.microsoft.com/office/drawing/2014/main" xmlns="" val="3604744463"/>
                    </a:ext>
                  </a:extLst>
                </a:gridCol>
                <a:gridCol w="2295267">
                  <a:extLst>
                    <a:ext uri="{9D8B030D-6E8A-4147-A177-3AD203B41FA5}">
                      <a16:colId xmlns:a16="http://schemas.microsoft.com/office/drawing/2014/main" xmlns="" val="2871248749"/>
                    </a:ext>
                  </a:extLst>
                </a:gridCol>
                <a:gridCol w="1297803">
                  <a:extLst>
                    <a:ext uri="{9D8B030D-6E8A-4147-A177-3AD203B41FA5}">
                      <a16:colId xmlns:a16="http://schemas.microsoft.com/office/drawing/2014/main" xmlns="" val="1928465958"/>
                    </a:ext>
                  </a:extLst>
                </a:gridCol>
              </a:tblGrid>
              <a:tr h="126450">
                <a:tc gridSpan="3">
                  <a:txBody>
                    <a:bodyPr/>
                    <a:lstStyle/>
                    <a:p>
                      <a:pPr>
                        <a:spcAft>
                          <a:spcPts val="0"/>
                        </a:spcAft>
                      </a:pPr>
                      <a:r>
                        <a:rPr lang="en-GB" sz="1000" b="1" dirty="0">
                          <a:effectLst/>
                          <a:latin typeface="Arial" panose="020B0604020202020204" pitchFamily="34" charset="0"/>
                          <a:cs typeface="Arial" panose="020B0604020202020204" pitchFamily="34" charset="0"/>
                        </a:rPr>
                        <a:t>MEDICAL</a:t>
                      </a:r>
                    </a:p>
                  </a:txBody>
                  <a:tcPr marL="59447" marR="59447"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426630321"/>
                  </a:ext>
                </a:extLst>
              </a:tr>
              <a:tr h="166070">
                <a:tc>
                  <a:txBody>
                    <a:bodyPr/>
                    <a:lstStyle/>
                    <a:p>
                      <a:pPr>
                        <a:spcAft>
                          <a:spcPts val="0"/>
                        </a:spcAft>
                      </a:pPr>
                      <a:r>
                        <a:rPr lang="en-GB" sz="1000" b="1" dirty="0">
                          <a:effectLst/>
                          <a:latin typeface="Arial" panose="020B0604020202020204" pitchFamily="34" charset="0"/>
                          <a:cs typeface="Arial" panose="020B0604020202020204" pitchFamily="34" charset="0"/>
                        </a:rPr>
                        <a:t>Task:</a:t>
                      </a:r>
                    </a:p>
                  </a:txBody>
                  <a:tcPr marL="59447" marR="59447" marT="0" marB="0"/>
                </a:tc>
                <a:tc>
                  <a:txBody>
                    <a:bodyPr/>
                    <a:lstStyle/>
                    <a:p>
                      <a:pPr>
                        <a:spcAft>
                          <a:spcPts val="0"/>
                        </a:spcAft>
                      </a:pPr>
                      <a:r>
                        <a:rPr lang="en-GB" sz="1000" b="1" dirty="0">
                          <a:effectLst/>
                          <a:latin typeface="Arial" panose="020B0604020202020204" pitchFamily="34" charset="0"/>
                          <a:cs typeface="Arial" panose="020B0604020202020204" pitchFamily="34" charset="0"/>
                        </a:rPr>
                        <a:t>Name (Print and Sign):</a:t>
                      </a:r>
                      <a:endParaRPr lang="en-GB" sz="1000" b="1" dirty="0">
                        <a:effectLst/>
                        <a:latin typeface="Arial" panose="020B0604020202020204" pitchFamily="34" charset="0"/>
                        <a:ea typeface="Times New Roman" panose="02020603050405020304" pitchFamily="18" charset="0"/>
                        <a:cs typeface="Arial" panose="020B0604020202020204" pitchFamily="34" charset="0"/>
                      </a:endParaRPr>
                    </a:p>
                  </a:txBody>
                  <a:tcPr marL="59447" marR="59447" marT="0" marB="0"/>
                </a:tc>
                <a:tc>
                  <a:txBody>
                    <a:bodyPr/>
                    <a:lstStyle/>
                    <a:p>
                      <a:pPr>
                        <a:spcAft>
                          <a:spcPts val="0"/>
                        </a:spcAft>
                      </a:pPr>
                      <a:r>
                        <a:rPr lang="en-GB" sz="1000" b="1" dirty="0">
                          <a:effectLst/>
                          <a:latin typeface="Arial" panose="020B0604020202020204" pitchFamily="34" charset="0"/>
                          <a:cs typeface="Arial" panose="020B0604020202020204" pitchFamily="34" charset="0"/>
                        </a:rPr>
                        <a:t>Date:</a:t>
                      </a:r>
                      <a:endParaRPr lang="en-GB" sz="1000" b="1" dirty="0">
                        <a:effectLst/>
                        <a:latin typeface="Arial" panose="020B0604020202020204" pitchFamily="34" charset="0"/>
                        <a:ea typeface="Times New Roman" panose="02020603050405020304" pitchFamily="18" charset="0"/>
                        <a:cs typeface="Arial" panose="020B0604020202020204" pitchFamily="34" charset="0"/>
                      </a:endParaRPr>
                    </a:p>
                  </a:txBody>
                  <a:tcPr marL="59447" marR="59447" marT="0" marB="0"/>
                </a:tc>
                <a:extLst>
                  <a:ext uri="{0D108BD9-81ED-4DB2-BD59-A6C34878D82A}">
                    <a16:rowId xmlns:a16="http://schemas.microsoft.com/office/drawing/2014/main" xmlns="" val="3511034868"/>
                  </a:ext>
                </a:extLst>
              </a:tr>
              <a:tr h="407332">
                <a:tc>
                  <a:txBody>
                    <a:bodyPr/>
                    <a:lstStyle/>
                    <a:p>
                      <a:pPr>
                        <a:spcAft>
                          <a:spcPts val="0"/>
                        </a:spcAft>
                      </a:pPr>
                      <a:r>
                        <a:rPr lang="en-GB" sz="1000" i="0" dirty="0">
                          <a:effectLst/>
                          <a:latin typeface="Arial" panose="020B0604020202020204" pitchFamily="34" charset="0"/>
                          <a:ea typeface="Times New Roman" panose="02020603050405020304" pitchFamily="18" charset="0"/>
                          <a:cs typeface="Arial" panose="020B0604020202020204" pitchFamily="34" charset="0"/>
                        </a:rPr>
                        <a:t>Pre-discharge chest x-ray reviewed</a:t>
                      </a:r>
                    </a:p>
                    <a:p>
                      <a:pPr>
                        <a:spcAft>
                          <a:spcPts val="0"/>
                        </a:spcAft>
                      </a:pPr>
                      <a:r>
                        <a:rPr lang="en-GB" sz="1000" i="1" dirty="0">
                          <a:effectLst/>
                          <a:latin typeface="Arial" panose="020B0604020202020204" pitchFamily="34" charset="0"/>
                          <a:ea typeface="Times New Roman" panose="02020603050405020304" pitchFamily="18" charset="0"/>
                          <a:cs typeface="Arial" panose="020B0604020202020204" pitchFamily="34" charset="0"/>
                        </a:rPr>
                        <a:t>Any sign of pneumothorax, effusion, congestion?</a:t>
                      </a:r>
                    </a:p>
                  </a:txBody>
                  <a:tcPr marL="59447" marR="59447" marT="0" marB="0"/>
                </a:tc>
                <a:tc>
                  <a:txBody>
                    <a:bodyPr/>
                    <a:lstStyle/>
                    <a:p>
                      <a:pPr>
                        <a:spcAft>
                          <a:spcPts val="0"/>
                        </a:spcAft>
                      </a:pPr>
                      <a:r>
                        <a:rPr lang="en-GB" sz="1000" dirty="0">
                          <a:effectLst/>
                          <a:latin typeface="Arial" panose="020B0604020202020204" pitchFamily="34" charset="0"/>
                          <a:cs typeface="Arial" panose="020B0604020202020204" pitchFamily="34" charset="0"/>
                        </a:rPr>
                        <a:t> </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59447" marR="59447" marT="0" marB="0"/>
                </a:tc>
                <a:tc>
                  <a:txBody>
                    <a:bodyPr/>
                    <a:lstStyle/>
                    <a:p>
                      <a:pPr>
                        <a:spcAft>
                          <a:spcPts val="0"/>
                        </a:spcAft>
                      </a:pPr>
                      <a:r>
                        <a:rPr lang="en-GB" sz="1000" dirty="0">
                          <a:effectLst/>
                          <a:latin typeface="Arial" panose="020B0604020202020204" pitchFamily="34" charset="0"/>
                          <a:cs typeface="Arial" panose="020B0604020202020204" pitchFamily="34" charset="0"/>
                        </a:rPr>
                        <a:t> </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59447" marR="59447" marT="0" marB="0"/>
                </a:tc>
                <a:extLst>
                  <a:ext uri="{0D108BD9-81ED-4DB2-BD59-A6C34878D82A}">
                    <a16:rowId xmlns:a16="http://schemas.microsoft.com/office/drawing/2014/main" xmlns="" val="3276958180"/>
                  </a:ext>
                </a:extLst>
              </a:tr>
              <a:tr h="341721">
                <a:tc>
                  <a:txBody>
                    <a:bodyPr/>
                    <a:lstStyle/>
                    <a:p>
                      <a:pPr>
                        <a:spcAft>
                          <a:spcPts val="0"/>
                        </a:spcAft>
                      </a:pPr>
                      <a:r>
                        <a:rPr lang="en-GB" sz="1000" dirty="0">
                          <a:effectLst/>
                          <a:latin typeface="Arial" panose="020B0604020202020204" pitchFamily="34" charset="0"/>
                          <a:cs typeface="Arial" panose="020B0604020202020204" pitchFamily="34" charset="0"/>
                        </a:rPr>
                        <a:t>Pre-discharge ECG reviewed</a:t>
                      </a:r>
                    </a:p>
                    <a:p>
                      <a:pPr>
                        <a:spcAft>
                          <a:spcPts val="0"/>
                        </a:spcAft>
                      </a:pPr>
                      <a:r>
                        <a:rPr lang="en-GB" sz="1000" i="1" dirty="0">
                          <a:effectLst/>
                          <a:latin typeface="Arial" panose="020B0604020202020204" pitchFamily="34" charset="0"/>
                          <a:ea typeface="Times New Roman" panose="02020603050405020304" pitchFamily="18" charset="0"/>
                          <a:cs typeface="Arial" panose="020B0604020202020204" pitchFamily="34" charset="0"/>
                        </a:rPr>
                        <a:t>Sinus rhythm? Any sign of ischaemia?</a:t>
                      </a:r>
                    </a:p>
                  </a:txBody>
                  <a:tcPr marL="59447" marR="59447" marT="0" marB="0"/>
                </a:tc>
                <a:tc>
                  <a:txBody>
                    <a:bodyPr/>
                    <a:lstStyle/>
                    <a:p>
                      <a:pPr>
                        <a:spcAft>
                          <a:spcPts val="0"/>
                        </a:spcAft>
                      </a:pPr>
                      <a:r>
                        <a:rPr lang="en-GB" sz="1000" dirty="0">
                          <a:effectLst/>
                          <a:latin typeface="Arial" panose="020B0604020202020204" pitchFamily="34" charset="0"/>
                          <a:cs typeface="Arial" panose="020B0604020202020204" pitchFamily="34" charset="0"/>
                        </a:rPr>
                        <a:t> </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59447" marR="59447" marT="0" marB="0"/>
                </a:tc>
                <a:tc>
                  <a:txBody>
                    <a:bodyPr/>
                    <a:lstStyle/>
                    <a:p>
                      <a:pPr>
                        <a:spcAft>
                          <a:spcPts val="0"/>
                        </a:spcAft>
                      </a:pPr>
                      <a:r>
                        <a:rPr lang="en-GB" sz="1000" dirty="0">
                          <a:effectLst/>
                          <a:latin typeface="Arial" panose="020B0604020202020204" pitchFamily="34" charset="0"/>
                          <a:cs typeface="Arial" panose="020B0604020202020204" pitchFamily="34" charset="0"/>
                        </a:rPr>
                        <a:t> </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59447" marR="59447" marT="0" marB="0"/>
                </a:tc>
                <a:extLst>
                  <a:ext uri="{0D108BD9-81ED-4DB2-BD59-A6C34878D82A}">
                    <a16:rowId xmlns:a16="http://schemas.microsoft.com/office/drawing/2014/main" xmlns="" val="3963922948"/>
                  </a:ext>
                </a:extLst>
              </a:tr>
              <a:tr h="672357">
                <a:tc>
                  <a:txBody>
                    <a:bodyPr/>
                    <a:lstStyle/>
                    <a:p>
                      <a:pPr>
                        <a:spcAft>
                          <a:spcPts val="0"/>
                        </a:spcAft>
                      </a:pPr>
                      <a:r>
                        <a:rPr lang="en-GB" sz="1000" dirty="0">
                          <a:effectLst/>
                          <a:latin typeface="Arial" panose="020B0604020202020204" pitchFamily="34" charset="0"/>
                          <a:cs typeface="Arial" panose="020B0604020202020204" pitchFamily="34" charset="0"/>
                        </a:rPr>
                        <a:t>Pre-discharge echocardiogram reviewed</a:t>
                      </a:r>
                    </a:p>
                    <a:p>
                      <a:pPr>
                        <a:spcAft>
                          <a:spcPts val="0"/>
                        </a:spcAft>
                      </a:pPr>
                      <a:r>
                        <a:rPr lang="en-GB" sz="1000" i="1" dirty="0">
                          <a:effectLst/>
                          <a:latin typeface="Arial" panose="020B0604020202020204" pitchFamily="34" charset="0"/>
                          <a:cs typeface="Arial" panose="020B0604020202020204" pitchFamily="34" charset="0"/>
                        </a:rPr>
                        <a:t>Any concerns over surgically operated areas, particularly shunt and arch? Degree of ventricular dysfunction and valvar regurgitation?</a:t>
                      </a:r>
                    </a:p>
                  </a:txBody>
                  <a:tcPr marL="59447" marR="59447" marT="0" marB="0"/>
                </a:tc>
                <a:tc>
                  <a:txBody>
                    <a:bodyPr/>
                    <a:lstStyle/>
                    <a:p>
                      <a:pPr>
                        <a:spcAft>
                          <a:spcPts val="0"/>
                        </a:spcAft>
                      </a:pPr>
                      <a:r>
                        <a:rPr lang="en-GB" sz="1000" dirty="0">
                          <a:effectLst/>
                          <a:latin typeface="Arial" panose="020B0604020202020204" pitchFamily="34" charset="0"/>
                          <a:cs typeface="Arial" panose="020B0604020202020204" pitchFamily="34" charset="0"/>
                        </a:rPr>
                        <a:t> </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59447" marR="59447" marT="0" marB="0"/>
                </a:tc>
                <a:tc>
                  <a:txBody>
                    <a:bodyPr/>
                    <a:lstStyle/>
                    <a:p>
                      <a:pPr>
                        <a:spcAft>
                          <a:spcPts val="0"/>
                        </a:spcAft>
                      </a:pPr>
                      <a:r>
                        <a:rPr lang="en-GB" sz="1000" dirty="0">
                          <a:effectLst/>
                          <a:latin typeface="Arial" panose="020B0604020202020204" pitchFamily="34" charset="0"/>
                          <a:cs typeface="Arial" panose="020B0604020202020204" pitchFamily="34" charset="0"/>
                        </a:rPr>
                        <a:t> </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59447" marR="59447" marT="0" marB="0"/>
                </a:tc>
                <a:extLst>
                  <a:ext uri="{0D108BD9-81ED-4DB2-BD59-A6C34878D82A}">
                    <a16:rowId xmlns:a16="http://schemas.microsoft.com/office/drawing/2014/main" xmlns="" val="1544328754"/>
                  </a:ext>
                </a:extLst>
              </a:tr>
              <a:tr h="371866">
                <a:tc>
                  <a:txBody>
                    <a:bodyPr/>
                    <a:lstStyle/>
                    <a:p>
                      <a:pPr>
                        <a:spcAft>
                          <a:spcPts val="0"/>
                        </a:spcAft>
                      </a:pPr>
                      <a:r>
                        <a:rPr lang="en-GB" sz="1000" dirty="0">
                          <a:effectLst/>
                          <a:latin typeface="Arial" panose="020B0604020202020204" pitchFamily="34" charset="0"/>
                          <a:cs typeface="Arial" panose="020B0604020202020204" pitchFamily="34" charset="0"/>
                        </a:rPr>
                        <a:t>Last set of bloods reviewed</a:t>
                      </a:r>
                    </a:p>
                    <a:p>
                      <a:pPr>
                        <a:spcAft>
                          <a:spcPts val="0"/>
                        </a:spcAft>
                      </a:pPr>
                      <a:r>
                        <a:rPr lang="en-GB" sz="1000" i="1" dirty="0">
                          <a:effectLst/>
                          <a:latin typeface="Arial" panose="020B0604020202020204" pitchFamily="34" charset="0"/>
                          <a:cs typeface="Arial" panose="020B0604020202020204" pitchFamily="34" charset="0"/>
                        </a:rPr>
                        <a:t>Any need for any repeat? Check last digoxin level in range</a:t>
                      </a:r>
                    </a:p>
                  </a:txBody>
                  <a:tcPr marL="59447" marR="59447" marT="0" marB="0"/>
                </a:tc>
                <a:tc>
                  <a:txBody>
                    <a:bodyPr/>
                    <a:lstStyle/>
                    <a:p>
                      <a:pPr>
                        <a:spcAft>
                          <a:spcPts val="0"/>
                        </a:spcAft>
                      </a:pPr>
                      <a:r>
                        <a:rPr lang="en-GB" sz="1000" dirty="0">
                          <a:effectLst/>
                          <a:latin typeface="Arial" panose="020B0604020202020204" pitchFamily="34" charset="0"/>
                          <a:cs typeface="Arial" panose="020B0604020202020204" pitchFamily="34" charset="0"/>
                        </a:rPr>
                        <a:t> </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59447" marR="59447" marT="0" marB="0"/>
                </a:tc>
                <a:tc>
                  <a:txBody>
                    <a:bodyPr/>
                    <a:lstStyle/>
                    <a:p>
                      <a:pPr>
                        <a:spcAft>
                          <a:spcPts val="0"/>
                        </a:spcAft>
                      </a:pPr>
                      <a:r>
                        <a:rPr lang="en-GB" sz="1000" dirty="0">
                          <a:effectLst/>
                          <a:latin typeface="Arial" panose="020B0604020202020204" pitchFamily="34" charset="0"/>
                          <a:cs typeface="Arial" panose="020B0604020202020204" pitchFamily="34" charset="0"/>
                        </a:rPr>
                        <a:t> </a:t>
                      </a:r>
                    </a:p>
                  </a:txBody>
                  <a:tcPr marL="59447" marR="59447" marT="0" marB="0"/>
                </a:tc>
                <a:extLst>
                  <a:ext uri="{0D108BD9-81ED-4DB2-BD59-A6C34878D82A}">
                    <a16:rowId xmlns:a16="http://schemas.microsoft.com/office/drawing/2014/main" xmlns="" val="3428146792"/>
                  </a:ext>
                </a:extLst>
              </a:tr>
              <a:tr h="352869">
                <a:tc>
                  <a:txBody>
                    <a:bodyPr/>
                    <a:lstStyle/>
                    <a:p>
                      <a:pPr>
                        <a:spcAft>
                          <a:spcPts val="0"/>
                        </a:spcAft>
                      </a:pPr>
                      <a:r>
                        <a:rPr lang="en-GB" sz="1000" i="0" dirty="0">
                          <a:effectLst/>
                          <a:latin typeface="Arial" panose="020B0604020202020204" pitchFamily="34" charset="0"/>
                          <a:cs typeface="Arial" panose="020B0604020202020204" pitchFamily="34" charset="0"/>
                        </a:rPr>
                        <a:t>Medication review</a:t>
                      </a:r>
                    </a:p>
                    <a:p>
                      <a:pPr>
                        <a:spcAft>
                          <a:spcPts val="0"/>
                        </a:spcAft>
                      </a:pPr>
                      <a:r>
                        <a:rPr lang="en-GB" sz="1000" i="1" dirty="0">
                          <a:effectLst/>
                          <a:latin typeface="Arial" panose="020B0604020202020204" pitchFamily="34" charset="0"/>
                          <a:cs typeface="Arial" panose="020B0604020202020204" pitchFamily="34" charset="0"/>
                        </a:rPr>
                        <a:t>Check doses optimised for weight</a:t>
                      </a:r>
                    </a:p>
                  </a:txBody>
                  <a:tcPr marL="59447" marR="59447" marT="0" marB="0"/>
                </a:tc>
                <a:tc>
                  <a:txBody>
                    <a:bodyPr/>
                    <a:lstStyle/>
                    <a:p>
                      <a:pPr>
                        <a:spcAft>
                          <a:spcPts val="0"/>
                        </a:spcAft>
                      </a:pP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59447" marR="59447" marT="0" marB="0"/>
                </a:tc>
                <a:tc>
                  <a:txBody>
                    <a:bodyPr/>
                    <a:lstStyle/>
                    <a:p>
                      <a:pPr>
                        <a:spcAft>
                          <a:spcPts val="0"/>
                        </a:spcAft>
                      </a:pPr>
                      <a:endParaRPr lang="en-GB" sz="1000" dirty="0">
                        <a:effectLst/>
                        <a:latin typeface="Arial" panose="020B0604020202020204" pitchFamily="34" charset="0"/>
                        <a:cs typeface="Arial" panose="020B0604020202020204" pitchFamily="34" charset="0"/>
                      </a:endParaRPr>
                    </a:p>
                  </a:txBody>
                  <a:tcPr marL="59447" marR="59447" marT="0" marB="0"/>
                </a:tc>
                <a:extLst>
                  <a:ext uri="{0D108BD9-81ED-4DB2-BD59-A6C34878D82A}">
                    <a16:rowId xmlns:a16="http://schemas.microsoft.com/office/drawing/2014/main" xmlns="" val="1812057074"/>
                  </a:ext>
                </a:extLst>
              </a:tr>
              <a:tr h="356961">
                <a:tc>
                  <a:txBody>
                    <a:bodyPr/>
                    <a:lstStyle/>
                    <a:p>
                      <a:pPr>
                        <a:spcAft>
                          <a:spcPts val="0"/>
                        </a:spcAft>
                      </a:pPr>
                      <a:r>
                        <a:rPr lang="en-GB" sz="1000" i="0" dirty="0">
                          <a:effectLst/>
                          <a:latin typeface="Arial" panose="020B0604020202020204" pitchFamily="34" charset="0"/>
                          <a:cs typeface="Arial" panose="020B0604020202020204" pitchFamily="34" charset="0"/>
                        </a:rPr>
                        <a:t>Date of first HMP appointment:</a:t>
                      </a:r>
                    </a:p>
                  </a:txBody>
                  <a:tcPr marL="59447" marR="59447" marT="0" marB="0"/>
                </a:tc>
                <a:tc>
                  <a:txBody>
                    <a:bodyPr/>
                    <a:lstStyle/>
                    <a:p>
                      <a:pPr>
                        <a:spcAft>
                          <a:spcPts val="0"/>
                        </a:spcAft>
                      </a:pP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59447" marR="59447" marT="0" marB="0"/>
                </a:tc>
                <a:tc>
                  <a:txBody>
                    <a:bodyPr/>
                    <a:lstStyle/>
                    <a:p>
                      <a:pPr>
                        <a:spcAft>
                          <a:spcPts val="0"/>
                        </a:spcAft>
                      </a:pPr>
                      <a:endParaRPr lang="en-GB" sz="1000" dirty="0">
                        <a:effectLst/>
                        <a:latin typeface="Arial" panose="020B0604020202020204" pitchFamily="34" charset="0"/>
                        <a:cs typeface="Arial" panose="020B0604020202020204" pitchFamily="34" charset="0"/>
                      </a:endParaRPr>
                    </a:p>
                  </a:txBody>
                  <a:tcPr marL="59447" marR="59447" marT="0" marB="0"/>
                </a:tc>
                <a:extLst>
                  <a:ext uri="{0D108BD9-81ED-4DB2-BD59-A6C34878D82A}">
                    <a16:rowId xmlns:a16="http://schemas.microsoft.com/office/drawing/2014/main" xmlns="" val="3703255378"/>
                  </a:ext>
                </a:extLst>
              </a:tr>
              <a:tr h="346509">
                <a:tc>
                  <a:txBody>
                    <a:bodyPr/>
                    <a:lstStyle/>
                    <a:p>
                      <a:pPr>
                        <a:spcAft>
                          <a:spcPts val="0"/>
                        </a:spcAft>
                      </a:pPr>
                      <a:r>
                        <a:rPr lang="en-GB" sz="1000" i="0" dirty="0" err="1">
                          <a:effectLst/>
                          <a:latin typeface="Arial" panose="020B0604020202020204" pitchFamily="34" charset="0"/>
                          <a:cs typeface="Arial" panose="020B0604020202020204" pitchFamily="34" charset="0"/>
                        </a:rPr>
                        <a:t>Interstage</a:t>
                      </a:r>
                      <a:r>
                        <a:rPr lang="en-GB" sz="1000" i="0" dirty="0">
                          <a:effectLst/>
                          <a:latin typeface="Arial" panose="020B0604020202020204" pitchFamily="34" charset="0"/>
                          <a:cs typeface="Arial" panose="020B0604020202020204" pitchFamily="34" charset="0"/>
                        </a:rPr>
                        <a:t> CT ordered on EPR:</a:t>
                      </a:r>
                    </a:p>
                  </a:txBody>
                  <a:tcPr marL="59447" marR="59447" marT="0" marB="0"/>
                </a:tc>
                <a:tc>
                  <a:txBody>
                    <a:bodyPr/>
                    <a:lstStyle/>
                    <a:p>
                      <a:pPr>
                        <a:spcAft>
                          <a:spcPts val="0"/>
                        </a:spcAft>
                      </a:pP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59447" marR="59447" marT="0" marB="0"/>
                </a:tc>
                <a:tc>
                  <a:txBody>
                    <a:bodyPr/>
                    <a:lstStyle/>
                    <a:p>
                      <a:pPr>
                        <a:spcAft>
                          <a:spcPts val="0"/>
                        </a:spcAft>
                      </a:pPr>
                      <a:endParaRPr lang="en-GB" sz="1000" dirty="0">
                        <a:effectLst/>
                        <a:latin typeface="Arial" panose="020B0604020202020204" pitchFamily="34" charset="0"/>
                        <a:cs typeface="Arial" panose="020B0604020202020204" pitchFamily="34" charset="0"/>
                      </a:endParaRPr>
                    </a:p>
                  </a:txBody>
                  <a:tcPr marL="59447" marR="59447" marT="0" marB="0"/>
                </a:tc>
                <a:extLst>
                  <a:ext uri="{0D108BD9-81ED-4DB2-BD59-A6C34878D82A}">
                    <a16:rowId xmlns:a16="http://schemas.microsoft.com/office/drawing/2014/main" xmlns="" val="2077705631"/>
                  </a:ext>
                </a:extLst>
              </a:tr>
              <a:tr h="288758">
                <a:tc>
                  <a:txBody>
                    <a:bodyPr/>
                    <a:lstStyle/>
                    <a:p>
                      <a:pPr>
                        <a:spcAft>
                          <a:spcPts val="0"/>
                        </a:spcAft>
                      </a:pPr>
                      <a:r>
                        <a:rPr lang="en-GB" sz="1000" i="0" dirty="0">
                          <a:effectLst/>
                          <a:latin typeface="Arial" panose="020B0604020202020204" pitchFamily="34" charset="0"/>
                          <a:cs typeface="Arial" panose="020B0604020202020204" pitchFamily="34" charset="0"/>
                        </a:rPr>
                        <a:t>Neonatal hearing screen complete:</a:t>
                      </a:r>
                    </a:p>
                  </a:txBody>
                  <a:tcPr marL="59447" marR="59447" marT="0" marB="0"/>
                </a:tc>
                <a:tc>
                  <a:txBody>
                    <a:bodyPr/>
                    <a:lstStyle/>
                    <a:p>
                      <a:pPr>
                        <a:spcAft>
                          <a:spcPts val="0"/>
                        </a:spcAft>
                      </a:pP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59447" marR="59447" marT="0" marB="0"/>
                </a:tc>
                <a:tc>
                  <a:txBody>
                    <a:bodyPr/>
                    <a:lstStyle/>
                    <a:p>
                      <a:pPr>
                        <a:spcAft>
                          <a:spcPts val="0"/>
                        </a:spcAft>
                      </a:pPr>
                      <a:endParaRPr lang="en-GB" sz="1000" dirty="0">
                        <a:effectLst/>
                        <a:latin typeface="Arial" panose="020B0604020202020204" pitchFamily="34" charset="0"/>
                        <a:cs typeface="Arial" panose="020B0604020202020204" pitchFamily="34" charset="0"/>
                      </a:endParaRPr>
                    </a:p>
                  </a:txBody>
                  <a:tcPr marL="59447" marR="59447" marT="0" marB="0"/>
                </a:tc>
                <a:extLst>
                  <a:ext uri="{0D108BD9-81ED-4DB2-BD59-A6C34878D82A}">
                    <a16:rowId xmlns:a16="http://schemas.microsoft.com/office/drawing/2014/main" xmlns="" val="3018463381"/>
                  </a:ext>
                </a:extLst>
              </a:tr>
              <a:tr h="271111">
                <a:tc>
                  <a:txBody>
                    <a:bodyPr/>
                    <a:lstStyle/>
                    <a:p>
                      <a:pPr>
                        <a:spcAft>
                          <a:spcPts val="0"/>
                        </a:spcAft>
                      </a:pPr>
                      <a:r>
                        <a:rPr lang="en-GB" sz="1000" i="0" dirty="0">
                          <a:effectLst/>
                          <a:latin typeface="Arial" panose="020B0604020202020204" pitchFamily="34" charset="0"/>
                          <a:cs typeface="Arial" panose="020B0604020202020204" pitchFamily="34" charset="0"/>
                        </a:rPr>
                        <a:t>NIPE complete and documented on system:</a:t>
                      </a:r>
                    </a:p>
                  </a:txBody>
                  <a:tcPr marL="59447" marR="59447" marT="0" marB="0"/>
                </a:tc>
                <a:tc>
                  <a:txBody>
                    <a:bodyPr/>
                    <a:lstStyle/>
                    <a:p>
                      <a:pPr>
                        <a:spcAft>
                          <a:spcPts val="0"/>
                        </a:spcAft>
                      </a:pP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59447" marR="59447" marT="0" marB="0"/>
                </a:tc>
                <a:tc>
                  <a:txBody>
                    <a:bodyPr/>
                    <a:lstStyle/>
                    <a:p>
                      <a:pPr>
                        <a:spcAft>
                          <a:spcPts val="0"/>
                        </a:spcAft>
                      </a:pPr>
                      <a:endParaRPr lang="en-GB" sz="1000" dirty="0">
                        <a:effectLst/>
                        <a:latin typeface="Arial" panose="020B0604020202020204" pitchFamily="34" charset="0"/>
                        <a:cs typeface="Arial" panose="020B0604020202020204" pitchFamily="34" charset="0"/>
                      </a:endParaRPr>
                    </a:p>
                  </a:txBody>
                  <a:tcPr marL="59447" marR="59447" marT="0" marB="0"/>
                </a:tc>
                <a:extLst>
                  <a:ext uri="{0D108BD9-81ED-4DB2-BD59-A6C34878D82A}">
                    <a16:rowId xmlns:a16="http://schemas.microsoft.com/office/drawing/2014/main" xmlns="" val="2026664753"/>
                  </a:ext>
                </a:extLst>
              </a:tr>
            </a:tbl>
          </a:graphicData>
        </a:graphic>
      </p:graphicFrame>
    </p:spTree>
    <p:extLst>
      <p:ext uri="{BB962C8B-B14F-4D97-AF65-F5344CB8AC3E}">
        <p14:creationId xmlns:p14="http://schemas.microsoft.com/office/powerpoint/2010/main" val="2898551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5" descr="A4 Guy's and St Thomas' RGB BLUE">
            <a:extLst>
              <a:ext uri="{FF2B5EF4-FFF2-40B4-BE49-F238E27FC236}">
                <a16:creationId xmlns:a16="http://schemas.microsoft.com/office/drawing/2014/main" xmlns="" id="{ADFF657D-2A26-0C44-97E8-8358402A33C7}"/>
              </a:ext>
            </a:extLst>
          </p:cNvPr>
          <p:cNvPicPr>
            <a:picLocks noChangeArrowheads="1"/>
          </p:cNvPicPr>
          <p:nvPr/>
        </p:nvPicPr>
        <p:blipFill rotWithShape="1">
          <a:blip r:embed="rId2">
            <a:extLst>
              <a:ext uri="{28A0092B-C50C-407E-A947-70E740481C1C}">
                <a14:useLocalDpi xmlns:a14="http://schemas.microsoft.com/office/drawing/2010/main" val="0"/>
              </a:ext>
            </a:extLst>
          </a:blip>
          <a:srcRect l="10764" t="20729" r="10855" b="23321"/>
          <a:stretch/>
        </p:blipFill>
        <p:spPr bwMode="auto">
          <a:xfrm>
            <a:off x="4456174" y="33527"/>
            <a:ext cx="2359153" cy="84734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6" descr="EVE_LOGO_A4_HORIZONTAL">
            <a:extLst>
              <a:ext uri="{FF2B5EF4-FFF2-40B4-BE49-F238E27FC236}">
                <a16:creationId xmlns:a16="http://schemas.microsoft.com/office/drawing/2014/main" xmlns="" id="{9D511E1D-DF75-E34A-8A5C-BB4D5431EAF8}"/>
              </a:ext>
            </a:extLst>
          </p:cNvPr>
          <p:cNvPicPr>
            <a:picLocks noChangeArrowheads="1"/>
          </p:cNvPicPr>
          <p:nvPr/>
        </p:nvPicPr>
        <p:blipFill rotWithShape="1">
          <a:blip r:embed="rId3">
            <a:extLst>
              <a:ext uri="{28A0092B-C50C-407E-A947-70E740481C1C}">
                <a14:useLocalDpi xmlns:a14="http://schemas.microsoft.com/office/drawing/2010/main" val="0"/>
              </a:ext>
            </a:extLst>
          </a:blip>
          <a:srcRect l="8727" t="17454" r="9333" b="24779"/>
          <a:stretch/>
        </p:blipFill>
        <p:spPr bwMode="auto">
          <a:xfrm>
            <a:off x="42673" y="33527"/>
            <a:ext cx="2060448" cy="84734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xmlns="" id="{151E78EA-408B-254C-825B-F05459F8DFFF}"/>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Table 6">
            <a:extLst>
              <a:ext uri="{FF2B5EF4-FFF2-40B4-BE49-F238E27FC236}">
                <a16:creationId xmlns:a16="http://schemas.microsoft.com/office/drawing/2014/main" xmlns="" id="{8D8C2AFA-3C0A-4E46-9773-E155671D06B5}"/>
              </a:ext>
            </a:extLst>
          </p:cNvPr>
          <p:cNvGraphicFramePr>
            <a:graphicFrameLocks noGrp="1"/>
          </p:cNvGraphicFramePr>
          <p:nvPr>
            <p:extLst>
              <p:ext uri="{D42A27DB-BD31-4B8C-83A1-F6EECF244321}">
                <p14:modId xmlns:p14="http://schemas.microsoft.com/office/powerpoint/2010/main" val="3485402532"/>
              </p:ext>
            </p:extLst>
          </p:nvPr>
        </p:nvGraphicFramePr>
        <p:xfrm>
          <a:off x="149087" y="1050237"/>
          <a:ext cx="6559825" cy="4352540"/>
        </p:xfrm>
        <a:graphic>
          <a:graphicData uri="http://schemas.openxmlformats.org/drawingml/2006/table">
            <a:tbl>
              <a:tblPr firstRow="1" firstCol="1" lastRow="1" lastCol="1" bandRow="1" bandCol="1">
                <a:tableStyleId>{5940675A-B579-460E-94D1-54222C63F5DA}</a:tableStyleId>
              </a:tblPr>
              <a:tblGrid>
                <a:gridCol w="2087717">
                  <a:extLst>
                    <a:ext uri="{9D8B030D-6E8A-4147-A177-3AD203B41FA5}">
                      <a16:colId xmlns:a16="http://schemas.microsoft.com/office/drawing/2014/main" xmlns="" val="655488793"/>
                    </a:ext>
                  </a:extLst>
                </a:gridCol>
                <a:gridCol w="1764769">
                  <a:extLst>
                    <a:ext uri="{9D8B030D-6E8A-4147-A177-3AD203B41FA5}">
                      <a16:colId xmlns:a16="http://schemas.microsoft.com/office/drawing/2014/main" xmlns="" val="4186532361"/>
                    </a:ext>
                  </a:extLst>
                </a:gridCol>
                <a:gridCol w="1751385">
                  <a:extLst>
                    <a:ext uri="{9D8B030D-6E8A-4147-A177-3AD203B41FA5}">
                      <a16:colId xmlns:a16="http://schemas.microsoft.com/office/drawing/2014/main" xmlns="" val="769742151"/>
                    </a:ext>
                  </a:extLst>
                </a:gridCol>
                <a:gridCol w="955954">
                  <a:extLst>
                    <a:ext uri="{9D8B030D-6E8A-4147-A177-3AD203B41FA5}">
                      <a16:colId xmlns:a16="http://schemas.microsoft.com/office/drawing/2014/main" xmlns="" val="3256486128"/>
                    </a:ext>
                  </a:extLst>
                </a:gridCol>
              </a:tblGrid>
              <a:tr h="183951">
                <a:tc gridSpan="4">
                  <a:txBody>
                    <a:bodyPr/>
                    <a:lstStyle/>
                    <a:p>
                      <a:pPr>
                        <a:spcAft>
                          <a:spcPts val="0"/>
                        </a:spcAft>
                      </a:pPr>
                      <a:r>
                        <a:rPr lang="en-GB" sz="1000" b="1" dirty="0">
                          <a:effectLst/>
                          <a:latin typeface="Arial" panose="020B0604020202020204" pitchFamily="34" charset="0"/>
                          <a:cs typeface="Arial" panose="020B0604020202020204" pitchFamily="34" charset="0"/>
                        </a:rPr>
                        <a:t>PARENTAL TRAINING</a:t>
                      </a:r>
                    </a:p>
                  </a:txBody>
                  <a:tcPr marL="58314" marR="58314"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773647361"/>
                  </a:ext>
                </a:extLst>
              </a:tr>
              <a:tr h="0">
                <a:tc>
                  <a:txBody>
                    <a:bodyPr/>
                    <a:lstStyle/>
                    <a:p>
                      <a:pPr>
                        <a:spcAft>
                          <a:spcPts val="0"/>
                        </a:spcAft>
                      </a:pPr>
                      <a:r>
                        <a:rPr lang="en-GB" sz="900" dirty="0">
                          <a:effectLst/>
                          <a:latin typeface="Arial" panose="020B0604020202020204" pitchFamily="34" charset="0"/>
                          <a:cs typeface="Arial" panose="020B0604020202020204" pitchFamily="34" charset="0"/>
                        </a:rPr>
                        <a:t> </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58314" marR="58314" marT="0" marB="0"/>
                </a:tc>
                <a:tc>
                  <a:txBody>
                    <a:bodyPr/>
                    <a:lstStyle/>
                    <a:p>
                      <a:pPr>
                        <a:spcAft>
                          <a:spcPts val="0"/>
                        </a:spcAft>
                      </a:pPr>
                      <a:r>
                        <a:rPr lang="en-GB" sz="900" b="1" dirty="0">
                          <a:effectLst/>
                          <a:latin typeface="Arial" panose="020B0604020202020204" pitchFamily="34" charset="0"/>
                          <a:cs typeface="Arial" panose="020B0604020202020204" pitchFamily="34" charset="0"/>
                        </a:rPr>
                        <a:t>Trainer</a:t>
                      </a:r>
                      <a:r>
                        <a:rPr lang="en-GB" sz="1000" b="1" dirty="0">
                          <a:effectLst/>
                          <a:latin typeface="Arial" panose="020B0604020202020204" pitchFamily="34" charset="0"/>
                          <a:cs typeface="Arial" panose="020B0604020202020204" pitchFamily="34" charset="0"/>
                        </a:rPr>
                        <a:t> (</a:t>
                      </a:r>
                      <a:r>
                        <a:rPr lang="en-GB" sz="900" b="1" dirty="0">
                          <a:effectLst/>
                          <a:latin typeface="Arial" panose="020B0604020202020204" pitchFamily="34" charset="0"/>
                          <a:cs typeface="Arial" panose="020B0604020202020204" pitchFamily="34" charset="0"/>
                        </a:rPr>
                        <a:t>Print and Sign):</a:t>
                      </a:r>
                      <a:endParaRPr lang="en-GB" sz="1000" b="1" dirty="0">
                        <a:effectLst/>
                        <a:latin typeface="Arial" panose="020B0604020202020204" pitchFamily="34" charset="0"/>
                        <a:ea typeface="Times New Roman" panose="02020603050405020304" pitchFamily="18" charset="0"/>
                        <a:cs typeface="Arial" panose="020B0604020202020204" pitchFamily="34" charset="0"/>
                      </a:endParaRPr>
                    </a:p>
                  </a:txBody>
                  <a:tcPr marL="58314" marR="58314" marT="0" marB="0"/>
                </a:tc>
                <a:tc>
                  <a:txBody>
                    <a:bodyPr/>
                    <a:lstStyle/>
                    <a:p>
                      <a:pPr>
                        <a:spcAft>
                          <a:spcPts val="0"/>
                        </a:spcAft>
                      </a:pPr>
                      <a:r>
                        <a:rPr lang="en-GB" sz="900" b="1" dirty="0">
                          <a:effectLst/>
                          <a:latin typeface="Arial" panose="020B0604020202020204" pitchFamily="34" charset="0"/>
                          <a:cs typeface="Arial" panose="020B0604020202020204" pitchFamily="34" charset="0"/>
                        </a:rPr>
                        <a:t>Parent/carer (Print and Sign):</a:t>
                      </a:r>
                      <a:endParaRPr lang="en-GB" sz="1000" b="1" dirty="0">
                        <a:effectLst/>
                        <a:latin typeface="Arial" panose="020B0604020202020204" pitchFamily="34" charset="0"/>
                        <a:ea typeface="Times New Roman" panose="02020603050405020304" pitchFamily="18" charset="0"/>
                        <a:cs typeface="Arial" panose="020B0604020202020204" pitchFamily="34" charset="0"/>
                      </a:endParaRPr>
                    </a:p>
                  </a:txBody>
                  <a:tcPr marL="58314" marR="58314" marT="0" marB="0"/>
                </a:tc>
                <a:tc>
                  <a:txBody>
                    <a:bodyPr/>
                    <a:lstStyle/>
                    <a:p>
                      <a:pPr>
                        <a:spcAft>
                          <a:spcPts val="0"/>
                        </a:spcAft>
                      </a:pPr>
                      <a:r>
                        <a:rPr lang="en-GB" sz="900" b="1" dirty="0">
                          <a:effectLst/>
                          <a:latin typeface="Arial" panose="020B0604020202020204" pitchFamily="34" charset="0"/>
                          <a:cs typeface="Arial" panose="020B0604020202020204" pitchFamily="34" charset="0"/>
                        </a:rPr>
                        <a:t>Date:</a:t>
                      </a:r>
                      <a:endParaRPr lang="en-GB" sz="1000" b="1" dirty="0">
                        <a:effectLst/>
                        <a:latin typeface="Arial" panose="020B0604020202020204" pitchFamily="34" charset="0"/>
                        <a:ea typeface="Times New Roman" panose="02020603050405020304" pitchFamily="18" charset="0"/>
                        <a:cs typeface="Arial" panose="020B0604020202020204" pitchFamily="34" charset="0"/>
                      </a:endParaRPr>
                    </a:p>
                  </a:txBody>
                  <a:tcPr marL="58314" marR="58314" marT="0" marB="0"/>
                </a:tc>
                <a:extLst>
                  <a:ext uri="{0D108BD9-81ED-4DB2-BD59-A6C34878D82A}">
                    <a16:rowId xmlns:a16="http://schemas.microsoft.com/office/drawing/2014/main" xmlns="" val="2892419992"/>
                  </a:ext>
                </a:extLst>
              </a:tr>
              <a:tr h="842683">
                <a:tc>
                  <a:txBody>
                    <a:bodyPr/>
                    <a:lstStyle/>
                    <a:p>
                      <a:pPr>
                        <a:spcAft>
                          <a:spcPts val="0"/>
                        </a:spcAft>
                      </a:pPr>
                      <a:r>
                        <a:rPr lang="en-GB" sz="900" dirty="0">
                          <a:effectLst/>
                          <a:latin typeface="Arial" panose="020B0604020202020204" pitchFamily="34" charset="0"/>
                          <a:cs typeface="Arial" panose="020B0604020202020204" pitchFamily="34" charset="0"/>
                        </a:rPr>
                        <a:t>Introduction to the Home </a:t>
                      </a:r>
                      <a:endParaRPr lang="en-GB" sz="1000" dirty="0">
                        <a:effectLst/>
                        <a:latin typeface="Arial" panose="020B0604020202020204" pitchFamily="34" charset="0"/>
                        <a:cs typeface="Arial" panose="020B0604020202020204" pitchFamily="34" charset="0"/>
                      </a:endParaRPr>
                    </a:p>
                    <a:p>
                      <a:pPr>
                        <a:spcAft>
                          <a:spcPts val="0"/>
                        </a:spcAft>
                      </a:pPr>
                      <a:r>
                        <a:rPr lang="en-GB" sz="900" dirty="0">
                          <a:effectLst/>
                          <a:latin typeface="Arial" panose="020B0604020202020204" pitchFamily="34" charset="0"/>
                          <a:cs typeface="Arial" panose="020B0604020202020204" pitchFamily="34" charset="0"/>
                        </a:rPr>
                        <a:t>Monitoring Programme and explanation of the paperwork</a:t>
                      </a:r>
                      <a:endParaRPr lang="en-GB" sz="1000" dirty="0">
                        <a:effectLst/>
                        <a:latin typeface="Arial" panose="020B0604020202020204" pitchFamily="34" charset="0"/>
                        <a:cs typeface="Arial" panose="020B0604020202020204" pitchFamily="34" charset="0"/>
                      </a:endParaRPr>
                    </a:p>
                    <a:p>
                      <a:pPr>
                        <a:spcAft>
                          <a:spcPts val="0"/>
                        </a:spcAft>
                      </a:pPr>
                      <a:r>
                        <a:rPr lang="en-GB" sz="900" dirty="0">
                          <a:effectLst/>
                          <a:latin typeface="Arial" panose="020B0604020202020204" pitchFamily="34" charset="0"/>
                          <a:cs typeface="Arial" panose="020B0604020202020204" pitchFamily="34" charset="0"/>
                        </a:rPr>
                        <a:t> </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58314" marR="58314" marT="0" marB="0"/>
                </a:tc>
                <a:tc>
                  <a:txBody>
                    <a:bodyPr/>
                    <a:lstStyle/>
                    <a:p>
                      <a:pPr>
                        <a:spcAft>
                          <a:spcPts val="0"/>
                        </a:spcAft>
                      </a:pPr>
                      <a:r>
                        <a:rPr lang="en-GB" sz="900" dirty="0">
                          <a:effectLst/>
                          <a:latin typeface="Arial" panose="020B0604020202020204" pitchFamily="34" charset="0"/>
                          <a:cs typeface="Arial" panose="020B0604020202020204" pitchFamily="34" charset="0"/>
                        </a:rPr>
                        <a:t>1.</a:t>
                      </a:r>
                      <a:endParaRPr lang="en-GB" sz="1000" dirty="0">
                        <a:effectLst/>
                        <a:latin typeface="Arial" panose="020B0604020202020204" pitchFamily="34" charset="0"/>
                        <a:cs typeface="Arial" panose="020B0604020202020204" pitchFamily="34" charset="0"/>
                      </a:endParaRPr>
                    </a:p>
                    <a:p>
                      <a:pPr>
                        <a:spcAft>
                          <a:spcPts val="0"/>
                        </a:spcAft>
                      </a:pPr>
                      <a:r>
                        <a:rPr lang="en-GB" sz="900" dirty="0">
                          <a:effectLst/>
                          <a:latin typeface="Arial" panose="020B0604020202020204" pitchFamily="34" charset="0"/>
                          <a:cs typeface="Arial" panose="020B0604020202020204" pitchFamily="34" charset="0"/>
                        </a:rPr>
                        <a:t> </a:t>
                      </a:r>
                      <a:endParaRPr lang="en-GB" sz="1000" dirty="0">
                        <a:effectLst/>
                        <a:latin typeface="Arial" panose="020B0604020202020204" pitchFamily="34" charset="0"/>
                        <a:cs typeface="Arial" panose="020B0604020202020204" pitchFamily="34" charset="0"/>
                      </a:endParaRPr>
                    </a:p>
                    <a:p>
                      <a:pPr>
                        <a:spcAft>
                          <a:spcPts val="0"/>
                        </a:spcAft>
                      </a:pPr>
                      <a:r>
                        <a:rPr lang="en-GB" sz="900" dirty="0">
                          <a:effectLst/>
                          <a:latin typeface="Arial" panose="020B0604020202020204" pitchFamily="34" charset="0"/>
                          <a:cs typeface="Arial" panose="020B0604020202020204" pitchFamily="34" charset="0"/>
                        </a:rPr>
                        <a:t>2.</a:t>
                      </a:r>
                      <a:endParaRPr lang="en-GB" sz="1000" dirty="0">
                        <a:effectLst/>
                        <a:latin typeface="Arial" panose="020B0604020202020204" pitchFamily="34" charset="0"/>
                        <a:cs typeface="Arial" panose="020B0604020202020204" pitchFamily="34" charset="0"/>
                      </a:endParaRPr>
                    </a:p>
                    <a:p>
                      <a:pPr>
                        <a:spcAft>
                          <a:spcPts val="0"/>
                        </a:spcAft>
                      </a:pPr>
                      <a:r>
                        <a:rPr lang="en-GB" sz="900" dirty="0">
                          <a:effectLst/>
                          <a:latin typeface="Arial" panose="020B0604020202020204" pitchFamily="34" charset="0"/>
                          <a:cs typeface="Arial" panose="020B0604020202020204" pitchFamily="34" charset="0"/>
                        </a:rPr>
                        <a:t> </a:t>
                      </a:r>
                      <a:endParaRPr lang="en-GB" sz="1000" dirty="0">
                        <a:effectLst/>
                        <a:latin typeface="Arial" panose="020B0604020202020204" pitchFamily="34" charset="0"/>
                        <a:cs typeface="Arial" panose="020B0604020202020204" pitchFamily="34" charset="0"/>
                      </a:endParaRPr>
                    </a:p>
                    <a:p>
                      <a:pPr>
                        <a:spcAft>
                          <a:spcPts val="0"/>
                        </a:spcAft>
                      </a:pPr>
                      <a:r>
                        <a:rPr lang="en-GB" sz="900" dirty="0">
                          <a:effectLst/>
                          <a:latin typeface="Arial" panose="020B0604020202020204" pitchFamily="34" charset="0"/>
                          <a:cs typeface="Arial" panose="020B0604020202020204" pitchFamily="34" charset="0"/>
                        </a:rPr>
                        <a:t>3.</a:t>
                      </a:r>
                      <a:endParaRPr lang="en-GB" sz="1000" dirty="0">
                        <a:effectLst/>
                        <a:latin typeface="Arial" panose="020B0604020202020204" pitchFamily="34" charset="0"/>
                        <a:cs typeface="Arial" panose="020B0604020202020204" pitchFamily="34" charset="0"/>
                      </a:endParaRPr>
                    </a:p>
                  </a:txBody>
                  <a:tcPr marL="58314" marR="58314" marT="0" marB="0"/>
                </a:tc>
                <a:tc>
                  <a:txBody>
                    <a:bodyPr/>
                    <a:lstStyle/>
                    <a:p>
                      <a:pPr>
                        <a:spcAft>
                          <a:spcPts val="0"/>
                        </a:spcAft>
                      </a:pPr>
                      <a:r>
                        <a:rPr lang="en-GB" sz="900" dirty="0">
                          <a:effectLst/>
                          <a:latin typeface="Arial" panose="020B0604020202020204" pitchFamily="34" charset="0"/>
                          <a:cs typeface="Arial" panose="020B0604020202020204" pitchFamily="34" charset="0"/>
                        </a:rPr>
                        <a:t> </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58314" marR="58314" marT="0" marB="0"/>
                </a:tc>
                <a:tc>
                  <a:txBody>
                    <a:bodyPr/>
                    <a:lstStyle/>
                    <a:p>
                      <a:pPr>
                        <a:spcAft>
                          <a:spcPts val="0"/>
                        </a:spcAft>
                      </a:pPr>
                      <a:r>
                        <a:rPr lang="en-GB" sz="900" dirty="0">
                          <a:effectLst/>
                          <a:latin typeface="Arial" panose="020B0604020202020204" pitchFamily="34" charset="0"/>
                          <a:cs typeface="Arial" panose="020B0604020202020204" pitchFamily="34" charset="0"/>
                        </a:rPr>
                        <a:t> </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58314" marR="58314" marT="0" marB="0"/>
                </a:tc>
                <a:extLst>
                  <a:ext uri="{0D108BD9-81ED-4DB2-BD59-A6C34878D82A}">
                    <a16:rowId xmlns:a16="http://schemas.microsoft.com/office/drawing/2014/main" xmlns="" val="3402566867"/>
                  </a:ext>
                </a:extLst>
              </a:tr>
              <a:tr h="719905">
                <a:tc>
                  <a:txBody>
                    <a:bodyPr/>
                    <a:lstStyle/>
                    <a:p>
                      <a:pPr>
                        <a:spcAft>
                          <a:spcPts val="0"/>
                        </a:spcAft>
                      </a:pPr>
                      <a:r>
                        <a:rPr lang="en-GB" sz="1000" dirty="0">
                          <a:effectLst/>
                          <a:latin typeface="Arial" panose="020B0604020202020204" pitchFamily="34" charset="0"/>
                          <a:cs typeface="Arial" panose="020B0604020202020204" pitchFamily="34" charset="0"/>
                        </a:rPr>
                        <a:t>Use and care of the weighing </a:t>
                      </a:r>
                    </a:p>
                    <a:p>
                      <a:pPr>
                        <a:spcAft>
                          <a:spcPts val="0"/>
                        </a:spcAft>
                      </a:pPr>
                      <a:r>
                        <a:rPr lang="en-GB" sz="1000" dirty="0">
                          <a:effectLst/>
                          <a:latin typeface="Arial" panose="020B0604020202020204" pitchFamily="34" charset="0"/>
                          <a:cs typeface="Arial" panose="020B0604020202020204" pitchFamily="34" charset="0"/>
                        </a:rPr>
                        <a:t>Scales</a:t>
                      </a:r>
                    </a:p>
                    <a:p>
                      <a:pPr>
                        <a:spcAft>
                          <a:spcPts val="0"/>
                        </a:spcAft>
                      </a:pPr>
                      <a:r>
                        <a:rPr lang="en-GB" sz="1000" dirty="0">
                          <a:effectLst/>
                          <a:latin typeface="Arial" panose="020B0604020202020204" pitchFamily="34" charset="0"/>
                          <a:cs typeface="Arial" panose="020B0604020202020204" pitchFamily="34" charset="0"/>
                        </a:rPr>
                        <a:t> </a:t>
                      </a:r>
                    </a:p>
                    <a:p>
                      <a:pPr>
                        <a:spcAft>
                          <a:spcPts val="0"/>
                        </a:spcAft>
                      </a:pPr>
                      <a:r>
                        <a:rPr lang="en-GB" sz="1000" dirty="0">
                          <a:effectLst/>
                          <a:latin typeface="Arial" panose="020B0604020202020204" pitchFamily="34" charset="0"/>
                          <a:cs typeface="Arial" panose="020B0604020202020204" pitchFamily="34" charset="0"/>
                        </a:rPr>
                        <a:t> </a:t>
                      </a:r>
                    </a:p>
                    <a:p>
                      <a:pPr>
                        <a:spcAft>
                          <a:spcPts val="0"/>
                        </a:spcAft>
                      </a:pPr>
                      <a:endParaRPr lang="en-GB" sz="1000" dirty="0">
                        <a:effectLst/>
                        <a:latin typeface="Arial" panose="020B0604020202020204" pitchFamily="34" charset="0"/>
                        <a:cs typeface="Arial" panose="020B0604020202020204" pitchFamily="34" charset="0"/>
                      </a:endParaRPr>
                    </a:p>
                    <a:p>
                      <a:pPr>
                        <a:spcAft>
                          <a:spcPts val="0"/>
                        </a:spcAft>
                      </a:pPr>
                      <a:r>
                        <a:rPr lang="en-GB" sz="1000" dirty="0">
                          <a:effectLst/>
                          <a:latin typeface="Arial" panose="020B0604020202020204" pitchFamily="34" charset="0"/>
                          <a:cs typeface="Arial" panose="020B0604020202020204" pitchFamily="34" charset="0"/>
                        </a:rPr>
                        <a:t> </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58314" marR="58314" marT="0" marB="0"/>
                </a:tc>
                <a:tc>
                  <a:txBody>
                    <a:bodyPr/>
                    <a:lstStyle/>
                    <a:p>
                      <a:pPr>
                        <a:spcAft>
                          <a:spcPts val="0"/>
                        </a:spcAft>
                      </a:pPr>
                      <a:r>
                        <a:rPr lang="en-GB" sz="1000" dirty="0">
                          <a:effectLst/>
                          <a:latin typeface="Arial" panose="020B0604020202020204" pitchFamily="34" charset="0"/>
                          <a:cs typeface="Arial" panose="020B0604020202020204" pitchFamily="34" charset="0"/>
                        </a:rPr>
                        <a:t>1.</a:t>
                      </a:r>
                    </a:p>
                    <a:p>
                      <a:pPr>
                        <a:spcAft>
                          <a:spcPts val="0"/>
                        </a:spcAft>
                      </a:pPr>
                      <a:endParaRPr lang="en-GB" sz="1000" dirty="0">
                        <a:effectLst/>
                        <a:latin typeface="Arial" panose="020B0604020202020204" pitchFamily="34" charset="0"/>
                        <a:cs typeface="Arial" panose="020B0604020202020204" pitchFamily="34" charset="0"/>
                      </a:endParaRPr>
                    </a:p>
                    <a:p>
                      <a:pPr>
                        <a:spcAft>
                          <a:spcPts val="0"/>
                        </a:spcAft>
                      </a:pPr>
                      <a:r>
                        <a:rPr lang="en-GB" sz="1000" dirty="0">
                          <a:effectLst/>
                          <a:latin typeface="Arial" panose="020B0604020202020204" pitchFamily="34" charset="0"/>
                          <a:cs typeface="Arial" panose="020B0604020202020204" pitchFamily="34" charset="0"/>
                        </a:rPr>
                        <a:t>2.</a:t>
                      </a:r>
                    </a:p>
                    <a:p>
                      <a:pPr>
                        <a:spcAft>
                          <a:spcPts val="0"/>
                        </a:spcAft>
                      </a:pPr>
                      <a:r>
                        <a:rPr lang="en-GB" sz="1000" dirty="0">
                          <a:effectLst/>
                          <a:latin typeface="Arial" panose="020B0604020202020204" pitchFamily="34" charset="0"/>
                          <a:cs typeface="Arial" panose="020B0604020202020204" pitchFamily="34" charset="0"/>
                        </a:rPr>
                        <a:t> </a:t>
                      </a:r>
                    </a:p>
                    <a:p>
                      <a:pPr>
                        <a:spcAft>
                          <a:spcPts val="0"/>
                        </a:spcAft>
                      </a:pPr>
                      <a:r>
                        <a:rPr lang="en-GB" sz="1000" dirty="0">
                          <a:effectLst/>
                          <a:latin typeface="Arial" panose="020B0604020202020204" pitchFamily="34" charset="0"/>
                          <a:cs typeface="Arial" panose="020B0604020202020204" pitchFamily="34" charset="0"/>
                        </a:rPr>
                        <a:t>3.</a:t>
                      </a:r>
                    </a:p>
                  </a:txBody>
                  <a:tcPr marL="58314" marR="58314" marT="0" marB="0"/>
                </a:tc>
                <a:tc>
                  <a:txBody>
                    <a:bodyPr/>
                    <a:lstStyle/>
                    <a:p>
                      <a:pPr>
                        <a:spcAft>
                          <a:spcPts val="0"/>
                        </a:spcAft>
                      </a:pPr>
                      <a:r>
                        <a:rPr lang="en-GB" sz="1000" dirty="0">
                          <a:effectLst/>
                          <a:latin typeface="Arial" panose="020B0604020202020204" pitchFamily="34" charset="0"/>
                          <a:cs typeface="Arial" panose="020B0604020202020204" pitchFamily="34" charset="0"/>
                        </a:rPr>
                        <a:t> </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58314" marR="58314" marT="0" marB="0"/>
                </a:tc>
                <a:tc>
                  <a:txBody>
                    <a:bodyPr/>
                    <a:lstStyle/>
                    <a:p>
                      <a:pPr>
                        <a:spcAft>
                          <a:spcPts val="0"/>
                        </a:spcAft>
                      </a:pPr>
                      <a:r>
                        <a:rPr lang="en-GB" sz="1000" dirty="0">
                          <a:effectLst/>
                          <a:latin typeface="Arial" panose="020B0604020202020204" pitchFamily="34" charset="0"/>
                          <a:cs typeface="Arial" panose="020B0604020202020204" pitchFamily="34" charset="0"/>
                        </a:rPr>
                        <a:t> </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58314" marR="58314" marT="0" marB="0"/>
                </a:tc>
                <a:extLst>
                  <a:ext uri="{0D108BD9-81ED-4DB2-BD59-A6C34878D82A}">
                    <a16:rowId xmlns:a16="http://schemas.microsoft.com/office/drawing/2014/main" xmlns="" val="1425947167"/>
                  </a:ext>
                </a:extLst>
              </a:tr>
              <a:tr h="630258">
                <a:tc>
                  <a:txBody>
                    <a:bodyPr/>
                    <a:lstStyle/>
                    <a:p>
                      <a:pPr>
                        <a:spcAft>
                          <a:spcPts val="0"/>
                        </a:spcAft>
                      </a:pPr>
                      <a:r>
                        <a:rPr lang="en-GB" sz="1000" dirty="0">
                          <a:effectLst/>
                          <a:latin typeface="Arial" panose="020B0604020202020204" pitchFamily="34" charset="0"/>
                          <a:cs typeface="Arial" panose="020B0604020202020204" pitchFamily="34" charset="0"/>
                        </a:rPr>
                        <a:t>Use and care of the oxygen </a:t>
                      </a:r>
                    </a:p>
                    <a:p>
                      <a:pPr>
                        <a:spcAft>
                          <a:spcPts val="0"/>
                        </a:spcAft>
                      </a:pPr>
                      <a:r>
                        <a:rPr lang="en-GB" sz="1000" dirty="0">
                          <a:effectLst/>
                          <a:latin typeface="Arial" panose="020B0604020202020204" pitchFamily="34" charset="0"/>
                          <a:cs typeface="Arial" panose="020B0604020202020204" pitchFamily="34" charset="0"/>
                        </a:rPr>
                        <a:t>saturation monitor</a:t>
                      </a:r>
                    </a:p>
                    <a:p>
                      <a:pPr>
                        <a:spcAft>
                          <a:spcPts val="0"/>
                        </a:spcAft>
                      </a:pPr>
                      <a:r>
                        <a:rPr lang="en-GB" sz="1000" dirty="0">
                          <a:effectLst/>
                          <a:latin typeface="Arial" panose="020B0604020202020204" pitchFamily="34" charset="0"/>
                          <a:cs typeface="Arial" panose="020B0604020202020204" pitchFamily="34" charset="0"/>
                        </a:rPr>
                        <a:t> </a:t>
                      </a:r>
                    </a:p>
                    <a:p>
                      <a:pPr>
                        <a:spcAft>
                          <a:spcPts val="0"/>
                        </a:spcAft>
                      </a:pPr>
                      <a:r>
                        <a:rPr lang="en-GB" sz="1000" dirty="0">
                          <a:effectLst/>
                          <a:latin typeface="Arial" panose="020B0604020202020204" pitchFamily="34" charset="0"/>
                          <a:cs typeface="Arial" panose="020B0604020202020204" pitchFamily="34" charset="0"/>
                        </a:rPr>
                        <a:t> </a:t>
                      </a:r>
                    </a:p>
                    <a:p>
                      <a:pPr>
                        <a:spcAft>
                          <a:spcPts val="0"/>
                        </a:spcAft>
                      </a:pPr>
                      <a:r>
                        <a:rPr lang="en-GB" sz="1000" dirty="0">
                          <a:effectLst/>
                          <a:latin typeface="Arial" panose="020B0604020202020204" pitchFamily="34" charset="0"/>
                          <a:cs typeface="Arial" panose="020B0604020202020204" pitchFamily="34" charset="0"/>
                        </a:rPr>
                        <a:t> </a:t>
                      </a:r>
                    </a:p>
                    <a:p>
                      <a:pPr>
                        <a:spcAft>
                          <a:spcPts val="0"/>
                        </a:spcAft>
                      </a:pPr>
                      <a:endParaRPr lang="en-GB" sz="1000" dirty="0">
                        <a:effectLst/>
                        <a:latin typeface="Arial" panose="020B0604020202020204" pitchFamily="34" charset="0"/>
                        <a:cs typeface="Arial" panose="020B0604020202020204" pitchFamily="34" charset="0"/>
                      </a:endParaRPr>
                    </a:p>
                  </a:txBody>
                  <a:tcPr marL="58314" marR="58314" marT="0" marB="0"/>
                </a:tc>
                <a:tc>
                  <a:txBody>
                    <a:bodyPr/>
                    <a:lstStyle/>
                    <a:p>
                      <a:pPr>
                        <a:spcAft>
                          <a:spcPts val="0"/>
                        </a:spcAft>
                      </a:pPr>
                      <a:r>
                        <a:rPr lang="en-GB" sz="1000" dirty="0">
                          <a:effectLst/>
                          <a:latin typeface="Arial" panose="020B0604020202020204" pitchFamily="34" charset="0"/>
                          <a:cs typeface="Arial" panose="020B0604020202020204" pitchFamily="34" charset="0"/>
                        </a:rPr>
                        <a:t>1.</a:t>
                      </a:r>
                    </a:p>
                    <a:p>
                      <a:pPr>
                        <a:spcAft>
                          <a:spcPts val="0"/>
                        </a:spcAft>
                      </a:pPr>
                      <a:r>
                        <a:rPr lang="en-GB" sz="1000" dirty="0">
                          <a:effectLst/>
                          <a:latin typeface="Arial" panose="020B0604020202020204" pitchFamily="34" charset="0"/>
                          <a:cs typeface="Arial" panose="020B0604020202020204" pitchFamily="34" charset="0"/>
                        </a:rPr>
                        <a:t> </a:t>
                      </a:r>
                    </a:p>
                    <a:p>
                      <a:pPr>
                        <a:spcAft>
                          <a:spcPts val="0"/>
                        </a:spcAft>
                      </a:pPr>
                      <a:r>
                        <a:rPr lang="en-GB" sz="1000" dirty="0">
                          <a:effectLst/>
                          <a:latin typeface="Arial" panose="020B0604020202020204" pitchFamily="34" charset="0"/>
                          <a:cs typeface="Arial" panose="020B0604020202020204" pitchFamily="34" charset="0"/>
                        </a:rPr>
                        <a:t>2.</a:t>
                      </a:r>
                    </a:p>
                    <a:p>
                      <a:pPr>
                        <a:spcAft>
                          <a:spcPts val="0"/>
                        </a:spcAft>
                      </a:pPr>
                      <a:r>
                        <a:rPr lang="en-GB" sz="1000" dirty="0">
                          <a:effectLst/>
                          <a:latin typeface="Arial" panose="020B0604020202020204" pitchFamily="34" charset="0"/>
                          <a:cs typeface="Arial" panose="020B0604020202020204" pitchFamily="34" charset="0"/>
                        </a:rPr>
                        <a:t> </a:t>
                      </a:r>
                    </a:p>
                    <a:p>
                      <a:pPr>
                        <a:spcAft>
                          <a:spcPts val="0"/>
                        </a:spcAft>
                      </a:pPr>
                      <a:r>
                        <a:rPr lang="en-GB" sz="1000" dirty="0">
                          <a:effectLst/>
                          <a:latin typeface="Arial" panose="020B0604020202020204" pitchFamily="34" charset="0"/>
                          <a:cs typeface="Arial" panose="020B0604020202020204" pitchFamily="34" charset="0"/>
                        </a:rPr>
                        <a:t>3.</a:t>
                      </a:r>
                    </a:p>
                  </a:txBody>
                  <a:tcPr marL="58314" marR="58314" marT="0" marB="0"/>
                </a:tc>
                <a:tc>
                  <a:txBody>
                    <a:bodyPr/>
                    <a:lstStyle/>
                    <a:p>
                      <a:pPr>
                        <a:spcAft>
                          <a:spcPts val="0"/>
                        </a:spcAft>
                      </a:pPr>
                      <a:r>
                        <a:rPr lang="en-GB" sz="1000" dirty="0">
                          <a:effectLst/>
                          <a:latin typeface="Arial" panose="020B0604020202020204" pitchFamily="34" charset="0"/>
                          <a:cs typeface="Arial" panose="020B0604020202020204" pitchFamily="34" charset="0"/>
                        </a:rPr>
                        <a:t> </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58314" marR="58314" marT="0" marB="0"/>
                </a:tc>
                <a:tc>
                  <a:txBody>
                    <a:bodyPr/>
                    <a:lstStyle/>
                    <a:p>
                      <a:pPr>
                        <a:spcAft>
                          <a:spcPts val="0"/>
                        </a:spcAft>
                      </a:pPr>
                      <a:r>
                        <a:rPr lang="en-GB" sz="1000">
                          <a:effectLst/>
                          <a:latin typeface="Arial" panose="020B0604020202020204" pitchFamily="34" charset="0"/>
                          <a:cs typeface="Arial" panose="020B0604020202020204" pitchFamily="34" charset="0"/>
                        </a:rPr>
                        <a:t> </a:t>
                      </a:r>
                      <a:endParaRPr lang="en-GB" sz="1000">
                        <a:effectLst/>
                        <a:latin typeface="Arial" panose="020B0604020202020204" pitchFamily="34" charset="0"/>
                        <a:ea typeface="Times New Roman" panose="02020603050405020304" pitchFamily="18" charset="0"/>
                        <a:cs typeface="Arial" panose="020B0604020202020204" pitchFamily="34" charset="0"/>
                      </a:endParaRPr>
                    </a:p>
                  </a:txBody>
                  <a:tcPr marL="58314" marR="58314" marT="0" marB="0"/>
                </a:tc>
                <a:extLst>
                  <a:ext uri="{0D108BD9-81ED-4DB2-BD59-A6C34878D82A}">
                    <a16:rowId xmlns:a16="http://schemas.microsoft.com/office/drawing/2014/main" xmlns="" val="3027703778"/>
                  </a:ext>
                </a:extLst>
              </a:tr>
              <a:tr h="68154">
                <a:tc>
                  <a:txBody>
                    <a:bodyPr/>
                    <a:lstStyle/>
                    <a:p>
                      <a:pPr>
                        <a:spcAft>
                          <a:spcPts val="0"/>
                        </a:spcAft>
                      </a:pPr>
                      <a:r>
                        <a:rPr lang="en-GB" sz="1000" dirty="0">
                          <a:effectLst/>
                          <a:latin typeface="Arial" panose="020B0604020202020204" pitchFamily="34" charset="0"/>
                          <a:cs typeface="Arial" panose="020B0604020202020204" pitchFamily="34" charset="0"/>
                        </a:rPr>
                        <a:t>Basic Life Support training</a:t>
                      </a:r>
                    </a:p>
                    <a:p>
                      <a:pPr>
                        <a:spcAft>
                          <a:spcPts val="0"/>
                        </a:spcAft>
                      </a:pPr>
                      <a:endParaRPr lang="en-GB" sz="1000" dirty="0">
                        <a:effectLst/>
                        <a:latin typeface="Arial" panose="020B0604020202020204" pitchFamily="34" charset="0"/>
                        <a:cs typeface="Arial" panose="020B0604020202020204" pitchFamily="34" charset="0"/>
                      </a:endParaRPr>
                    </a:p>
                  </a:txBody>
                  <a:tcPr marL="58314" marR="58314" marT="0" marB="0"/>
                </a:tc>
                <a:tc>
                  <a:txBody>
                    <a:bodyPr/>
                    <a:lstStyle/>
                    <a:p>
                      <a:pPr>
                        <a:spcAft>
                          <a:spcPts val="0"/>
                        </a:spcAft>
                      </a:pPr>
                      <a:r>
                        <a:rPr lang="en-GB" sz="1000" dirty="0">
                          <a:effectLst/>
                          <a:latin typeface="Arial" panose="020B0604020202020204" pitchFamily="34" charset="0"/>
                          <a:cs typeface="Arial" panose="020B0604020202020204" pitchFamily="34" charset="0"/>
                        </a:rPr>
                        <a:t> </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58314" marR="58314" marT="0" marB="0"/>
                </a:tc>
                <a:tc>
                  <a:txBody>
                    <a:bodyPr/>
                    <a:lstStyle/>
                    <a:p>
                      <a:pPr>
                        <a:spcAft>
                          <a:spcPts val="0"/>
                        </a:spcAft>
                      </a:pPr>
                      <a:r>
                        <a:rPr lang="en-GB" sz="1000" dirty="0">
                          <a:effectLst/>
                          <a:latin typeface="Arial" panose="020B0604020202020204" pitchFamily="34" charset="0"/>
                          <a:cs typeface="Arial" panose="020B0604020202020204" pitchFamily="34" charset="0"/>
                        </a:rPr>
                        <a:t> </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58314" marR="58314" marT="0" marB="0"/>
                </a:tc>
                <a:tc>
                  <a:txBody>
                    <a:bodyPr/>
                    <a:lstStyle/>
                    <a:p>
                      <a:pPr>
                        <a:spcAft>
                          <a:spcPts val="0"/>
                        </a:spcAft>
                      </a:pPr>
                      <a:r>
                        <a:rPr lang="en-GB" sz="1000" dirty="0">
                          <a:effectLst/>
                          <a:latin typeface="Arial" panose="020B0604020202020204" pitchFamily="34" charset="0"/>
                          <a:cs typeface="Arial" panose="020B0604020202020204" pitchFamily="34" charset="0"/>
                        </a:rPr>
                        <a:t> </a:t>
                      </a: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58314" marR="58314" marT="0" marB="0"/>
                </a:tc>
                <a:extLst>
                  <a:ext uri="{0D108BD9-81ED-4DB2-BD59-A6C34878D82A}">
                    <a16:rowId xmlns:a16="http://schemas.microsoft.com/office/drawing/2014/main" xmlns="" val="2078045892"/>
                  </a:ext>
                </a:extLst>
              </a:tr>
              <a:tr h="0">
                <a:tc>
                  <a:txBody>
                    <a:bodyPr/>
                    <a:lstStyle/>
                    <a:p>
                      <a:pPr>
                        <a:spcAft>
                          <a:spcPts val="0"/>
                        </a:spcAft>
                      </a:pPr>
                      <a:r>
                        <a:rPr lang="en-GB" sz="1000" dirty="0">
                          <a:effectLst/>
                          <a:latin typeface="Arial" panose="020B0604020202020204" pitchFamily="34" charset="0"/>
                          <a:cs typeface="Arial" panose="020B0604020202020204" pitchFamily="34" charset="0"/>
                        </a:rPr>
                        <a:t>Trouble shooting – who and</a:t>
                      </a:r>
                    </a:p>
                    <a:p>
                      <a:pPr>
                        <a:spcAft>
                          <a:spcPts val="0"/>
                        </a:spcAft>
                      </a:pPr>
                      <a:r>
                        <a:rPr lang="en-GB" sz="1000" dirty="0">
                          <a:effectLst/>
                          <a:latin typeface="Arial" panose="020B0604020202020204" pitchFamily="34" charset="0"/>
                          <a:cs typeface="Arial" panose="020B0604020202020204" pitchFamily="34" charset="0"/>
                        </a:rPr>
                        <a:t>when to contact, ‘Red flags’</a:t>
                      </a:r>
                    </a:p>
                  </a:txBody>
                  <a:tcPr marL="58314" marR="58314" marT="0" marB="0"/>
                </a:tc>
                <a:tc>
                  <a:txBody>
                    <a:bodyPr/>
                    <a:lstStyle/>
                    <a:p>
                      <a:pPr>
                        <a:spcAft>
                          <a:spcPts val="0"/>
                        </a:spcAft>
                      </a:pPr>
                      <a:endParaRPr lang="en-GB" sz="1000" dirty="0">
                        <a:effectLst/>
                        <a:latin typeface="Arial" panose="020B0604020202020204" pitchFamily="34" charset="0"/>
                        <a:cs typeface="Arial" panose="020B0604020202020204" pitchFamily="34" charset="0"/>
                      </a:endParaRPr>
                    </a:p>
                  </a:txBody>
                  <a:tcPr marL="58314" marR="58314" marT="0" marB="0"/>
                </a:tc>
                <a:tc>
                  <a:txBody>
                    <a:bodyPr/>
                    <a:lstStyle/>
                    <a:p>
                      <a:pPr>
                        <a:spcAft>
                          <a:spcPts val="0"/>
                        </a:spcAft>
                      </a:pP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58314" marR="58314" marT="0" marB="0"/>
                </a:tc>
                <a:tc>
                  <a:txBody>
                    <a:bodyPr/>
                    <a:lstStyle/>
                    <a:p>
                      <a:pPr>
                        <a:spcAft>
                          <a:spcPts val="0"/>
                        </a:spcAft>
                      </a:pP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58314" marR="58314" marT="0" marB="0"/>
                </a:tc>
                <a:extLst>
                  <a:ext uri="{0D108BD9-81ED-4DB2-BD59-A6C34878D82A}">
                    <a16:rowId xmlns:a16="http://schemas.microsoft.com/office/drawing/2014/main" xmlns="" val="2624056764"/>
                  </a:ext>
                </a:extLst>
              </a:tr>
              <a:tr h="277906">
                <a:tc>
                  <a:txBody>
                    <a:bodyPr/>
                    <a:lstStyle/>
                    <a:p>
                      <a:pPr>
                        <a:spcAft>
                          <a:spcPts val="0"/>
                        </a:spcAft>
                      </a:pPr>
                      <a:r>
                        <a:rPr lang="en-GB" sz="1000" dirty="0">
                          <a:effectLst/>
                          <a:latin typeface="Arial" panose="020B0604020202020204" pitchFamily="34" charset="0"/>
                          <a:cs typeface="Arial" panose="020B0604020202020204" pitchFamily="34" charset="0"/>
                        </a:rPr>
                        <a:t>General baby care</a:t>
                      </a:r>
                    </a:p>
                  </a:txBody>
                  <a:tcPr marL="58314" marR="58314" marT="0" marB="0"/>
                </a:tc>
                <a:tc>
                  <a:txBody>
                    <a:bodyPr/>
                    <a:lstStyle/>
                    <a:p>
                      <a:pPr>
                        <a:spcAft>
                          <a:spcPts val="0"/>
                        </a:spcAft>
                      </a:pP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58314" marR="58314" marT="0" marB="0"/>
                </a:tc>
                <a:tc>
                  <a:txBody>
                    <a:bodyPr/>
                    <a:lstStyle/>
                    <a:p>
                      <a:pPr>
                        <a:spcAft>
                          <a:spcPts val="0"/>
                        </a:spcAft>
                      </a:pP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58314" marR="58314" marT="0" marB="0"/>
                </a:tc>
                <a:tc>
                  <a:txBody>
                    <a:bodyPr/>
                    <a:lstStyle/>
                    <a:p>
                      <a:pPr>
                        <a:spcAft>
                          <a:spcPts val="0"/>
                        </a:spcAft>
                      </a:pP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58314" marR="58314" marT="0" marB="0"/>
                </a:tc>
                <a:extLst>
                  <a:ext uri="{0D108BD9-81ED-4DB2-BD59-A6C34878D82A}">
                    <a16:rowId xmlns:a16="http://schemas.microsoft.com/office/drawing/2014/main" xmlns="" val="2047659746"/>
                  </a:ext>
                </a:extLst>
              </a:tr>
              <a:tr h="439270">
                <a:tc>
                  <a:txBody>
                    <a:bodyPr/>
                    <a:lstStyle/>
                    <a:p>
                      <a:pPr>
                        <a:spcAft>
                          <a:spcPts val="0"/>
                        </a:spcAft>
                      </a:pPr>
                      <a:r>
                        <a:rPr lang="en-GB" sz="1000" dirty="0">
                          <a:effectLst/>
                          <a:latin typeface="Arial" panose="020B0604020202020204" pitchFamily="34" charset="0"/>
                          <a:cs typeface="Arial" panose="020B0604020202020204" pitchFamily="34" charset="0"/>
                        </a:rPr>
                        <a:t>Car seat challenge.</a:t>
                      </a:r>
                    </a:p>
                    <a:p>
                      <a:pPr>
                        <a:spcAft>
                          <a:spcPts val="0"/>
                        </a:spcAft>
                      </a:pPr>
                      <a:r>
                        <a:rPr lang="en-GB" sz="1000" dirty="0">
                          <a:effectLst/>
                          <a:latin typeface="Arial" panose="020B0604020202020204" pitchFamily="34" charset="0"/>
                          <a:cs typeface="Arial" panose="020B0604020202020204" pitchFamily="34" charset="0"/>
                        </a:rPr>
                        <a:t>(own car seat, monitored continuously for two hours)</a:t>
                      </a:r>
                    </a:p>
                  </a:txBody>
                  <a:tcPr marL="58314" marR="58314" marT="0" marB="0"/>
                </a:tc>
                <a:tc>
                  <a:txBody>
                    <a:bodyPr/>
                    <a:lstStyle/>
                    <a:p>
                      <a:pPr>
                        <a:spcAft>
                          <a:spcPts val="0"/>
                        </a:spcAft>
                      </a:pP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58314" marR="58314" marT="0" marB="0"/>
                </a:tc>
                <a:tc>
                  <a:txBody>
                    <a:bodyPr/>
                    <a:lstStyle/>
                    <a:p>
                      <a:pPr>
                        <a:spcAft>
                          <a:spcPts val="0"/>
                        </a:spcAft>
                      </a:pP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58314" marR="58314" marT="0" marB="0"/>
                </a:tc>
                <a:tc>
                  <a:txBody>
                    <a:bodyPr/>
                    <a:lstStyle/>
                    <a:p>
                      <a:pPr>
                        <a:spcAft>
                          <a:spcPts val="0"/>
                        </a:spcAft>
                      </a:pPr>
                      <a:endParaRPr lang="en-GB" sz="1000" dirty="0">
                        <a:effectLst/>
                        <a:latin typeface="Arial" panose="020B0604020202020204" pitchFamily="34" charset="0"/>
                        <a:ea typeface="Times New Roman" panose="02020603050405020304" pitchFamily="18" charset="0"/>
                        <a:cs typeface="Arial" panose="020B0604020202020204" pitchFamily="34" charset="0"/>
                      </a:endParaRPr>
                    </a:p>
                  </a:txBody>
                  <a:tcPr marL="58314" marR="58314" marT="0" marB="0"/>
                </a:tc>
                <a:extLst>
                  <a:ext uri="{0D108BD9-81ED-4DB2-BD59-A6C34878D82A}">
                    <a16:rowId xmlns:a16="http://schemas.microsoft.com/office/drawing/2014/main" xmlns="" val="3384422071"/>
                  </a:ext>
                </a:extLst>
              </a:tr>
            </a:tbl>
          </a:graphicData>
        </a:graphic>
      </p:graphicFrame>
      <p:sp>
        <p:nvSpPr>
          <p:cNvPr id="3" name="Rectangle 2">
            <a:extLst>
              <a:ext uri="{FF2B5EF4-FFF2-40B4-BE49-F238E27FC236}">
                <a16:creationId xmlns:a16="http://schemas.microsoft.com/office/drawing/2014/main" xmlns="" id="{4F53FB08-51B0-F94B-A95C-D1B64AD93B91}"/>
              </a:ext>
            </a:extLst>
          </p:cNvPr>
          <p:cNvSpPr/>
          <p:nvPr/>
        </p:nvSpPr>
        <p:spPr>
          <a:xfrm>
            <a:off x="149087" y="5576047"/>
            <a:ext cx="6559825"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50" b="1" dirty="0">
                <a:solidFill>
                  <a:schemeClr val="tx1"/>
                </a:solidFill>
                <a:latin typeface="Arial" panose="020B0604020202020204" pitchFamily="34" charset="0"/>
                <a:cs typeface="Arial" panose="020B0604020202020204" pitchFamily="34" charset="0"/>
              </a:rPr>
              <a:t>Service consultant name and signature:……………………………………………………………..</a:t>
            </a:r>
          </a:p>
          <a:p>
            <a:endParaRPr lang="en-US" sz="1050" b="1" dirty="0">
              <a:solidFill>
                <a:schemeClr val="tx1"/>
              </a:solidFill>
              <a:latin typeface="Arial" panose="020B0604020202020204" pitchFamily="34" charset="0"/>
              <a:cs typeface="Arial" panose="020B0604020202020204" pitchFamily="34" charset="0"/>
            </a:endParaRPr>
          </a:p>
          <a:p>
            <a:r>
              <a:rPr lang="en-US" sz="1050" b="1" dirty="0">
                <a:solidFill>
                  <a:schemeClr val="tx1"/>
                </a:solidFill>
                <a:latin typeface="Arial" panose="020B0604020202020204" pitchFamily="34" charset="0"/>
                <a:cs typeface="Arial" panose="020B0604020202020204" pitchFamily="34" charset="0"/>
              </a:rPr>
              <a:t>Date:........../………./………. </a:t>
            </a:r>
          </a:p>
        </p:txBody>
      </p:sp>
    </p:spTree>
    <p:extLst>
      <p:ext uri="{BB962C8B-B14F-4D97-AF65-F5344CB8AC3E}">
        <p14:creationId xmlns:p14="http://schemas.microsoft.com/office/powerpoint/2010/main" val="70375515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147</TotalTime>
  <Words>950</Words>
  <Application>Microsoft Office PowerPoint</Application>
  <PresentationFormat>A4 Paper (210x297 mm)</PresentationFormat>
  <Paragraphs>198</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Bellsham-Revell</dc:creator>
  <cp:lastModifiedBy>Cunningham, Lauren</cp:lastModifiedBy>
  <cp:revision>18</cp:revision>
  <dcterms:created xsi:type="dcterms:W3CDTF">2020-05-25T09:12:51Z</dcterms:created>
  <dcterms:modified xsi:type="dcterms:W3CDTF">2022-10-07T22:12:13Z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inDIP File ID">
    <vt:lpwstr>3f08a11f-49f9-4b58-8be2-8bf6053e54a7</vt:lpwstr>
  </property>
</Properties>
</file>